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6"/>
    <p:sldMasterId id="2147483677"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Lst>
  <p:sldSz cy="5143500" cx="9144000"/>
  <p:notesSz cx="6858000" cy="9144000"/>
  <p:embeddedFontLst>
    <p:embeddedFont>
      <p:font typeface="Roboto"/>
      <p:regular r:id="rId33"/>
      <p:bold r:id="rId34"/>
      <p:italic r:id="rId35"/>
      <p:boldItalic r:id="rId36"/>
    </p:embeddedFont>
    <p:embeddedFont>
      <p:font typeface="Google Sans Medium"/>
      <p:regular r:id="rId37"/>
      <p:bold r:id="rId38"/>
      <p:italic r:id="rId39"/>
      <p:boldItalic r:id="rId40"/>
    </p:embeddedFont>
    <p:embeddedFont>
      <p:font typeface="Google Sans"/>
      <p:regular r:id="rId41"/>
      <p:bold r:id="rId42"/>
      <p:italic r:id="rId43"/>
      <p:boldItalic r:id="rId44"/>
    </p:embeddedFont>
    <p:embeddedFont>
      <p:font typeface="Helvetica Neue Light"/>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Dustin Tingley"/>
  <p:cmAuthor clrIdx="1" id="1" initials="" lastIdx="11" name="Susan Kennedy"/>
  <p:cmAuthor clrIdx="2" id="2" initials="" lastIdx="4" name="Dhilan Ramaprasad"/>
  <p:cmAuthor clrIdx="3" id="3" initials="" lastIdx="1" name="Nicholas Redl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BA6DB39-D00D-41E8-9B53-E623BFA26CF4}">
  <a:tblStyle styleId="{FBA6DB39-D00D-41E8-9B53-E623BFA26CF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GoogleSansMedium-boldItalic.fntdata"/><Relationship Id="rId20" Type="http://schemas.openxmlformats.org/officeDocument/2006/relationships/slide" Target="slides/slide12.xml"/><Relationship Id="rId42" Type="http://schemas.openxmlformats.org/officeDocument/2006/relationships/font" Target="fonts/GoogleSans-bold.fntdata"/><Relationship Id="rId41" Type="http://schemas.openxmlformats.org/officeDocument/2006/relationships/font" Target="fonts/GoogleSans-regular.fntdata"/><Relationship Id="rId22" Type="http://schemas.openxmlformats.org/officeDocument/2006/relationships/slide" Target="slides/slide14.xml"/><Relationship Id="rId44" Type="http://schemas.openxmlformats.org/officeDocument/2006/relationships/font" Target="fonts/GoogleSans-boldItalic.fntdata"/><Relationship Id="rId21" Type="http://schemas.openxmlformats.org/officeDocument/2006/relationships/slide" Target="slides/slide13.xml"/><Relationship Id="rId43" Type="http://schemas.openxmlformats.org/officeDocument/2006/relationships/font" Target="fonts/GoogleSans-italic.fntdata"/><Relationship Id="rId24" Type="http://schemas.openxmlformats.org/officeDocument/2006/relationships/slide" Target="slides/slide16.xml"/><Relationship Id="rId46" Type="http://schemas.openxmlformats.org/officeDocument/2006/relationships/font" Target="fonts/HelveticaNeueLight-bold.fntdata"/><Relationship Id="rId23" Type="http://schemas.openxmlformats.org/officeDocument/2006/relationships/slide" Target="slides/slide15.xml"/><Relationship Id="rId45" Type="http://schemas.openxmlformats.org/officeDocument/2006/relationships/font" Target="fonts/HelveticaNeueLigh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slide" Target="slides/slide18.xml"/><Relationship Id="rId48" Type="http://schemas.openxmlformats.org/officeDocument/2006/relationships/font" Target="fonts/HelveticaNeueLight-boldItalic.fntdata"/><Relationship Id="rId25" Type="http://schemas.openxmlformats.org/officeDocument/2006/relationships/slide" Target="slides/slide17.xml"/><Relationship Id="rId47" Type="http://schemas.openxmlformats.org/officeDocument/2006/relationships/font" Target="fonts/HelveticaNeueLight-italic.fntdata"/><Relationship Id="rId28" Type="http://schemas.openxmlformats.org/officeDocument/2006/relationships/slide" Target="slides/slide20.xml"/><Relationship Id="rId27" Type="http://schemas.openxmlformats.org/officeDocument/2006/relationships/slide" Target="slides/slide19.xml"/><Relationship Id="rId5" Type="http://schemas.openxmlformats.org/officeDocument/2006/relationships/commentAuthors" Target="commentAuthors.xml"/><Relationship Id="rId6" Type="http://schemas.openxmlformats.org/officeDocument/2006/relationships/slideMaster" Target="slideMasters/slideMaster1.xml"/><Relationship Id="rId29" Type="http://schemas.openxmlformats.org/officeDocument/2006/relationships/slide" Target="slides/slide21.xml"/><Relationship Id="rId7" Type="http://schemas.openxmlformats.org/officeDocument/2006/relationships/slideMaster" Target="slideMasters/slideMaster2.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11" Type="http://schemas.openxmlformats.org/officeDocument/2006/relationships/slide" Target="slides/slide3.xml"/><Relationship Id="rId33" Type="http://schemas.openxmlformats.org/officeDocument/2006/relationships/font" Target="fonts/Roboto-regular.fntdata"/><Relationship Id="rId10" Type="http://schemas.openxmlformats.org/officeDocument/2006/relationships/slide" Target="slides/slide2.xml"/><Relationship Id="rId32" Type="http://schemas.openxmlformats.org/officeDocument/2006/relationships/slide" Target="slides/slide24.xml"/><Relationship Id="rId13" Type="http://schemas.openxmlformats.org/officeDocument/2006/relationships/slide" Target="slides/slide5.xml"/><Relationship Id="rId35" Type="http://schemas.openxmlformats.org/officeDocument/2006/relationships/font" Target="fonts/Roboto-italic.fntdata"/><Relationship Id="rId12" Type="http://schemas.openxmlformats.org/officeDocument/2006/relationships/slide" Target="slides/slide4.xml"/><Relationship Id="rId34" Type="http://schemas.openxmlformats.org/officeDocument/2006/relationships/font" Target="fonts/Roboto-bold.fntdata"/><Relationship Id="rId15" Type="http://schemas.openxmlformats.org/officeDocument/2006/relationships/slide" Target="slides/slide7.xml"/><Relationship Id="rId37" Type="http://schemas.openxmlformats.org/officeDocument/2006/relationships/font" Target="fonts/GoogleSansMedium-regular.fntdata"/><Relationship Id="rId14" Type="http://schemas.openxmlformats.org/officeDocument/2006/relationships/slide" Target="slides/slide6.xml"/><Relationship Id="rId36" Type="http://schemas.openxmlformats.org/officeDocument/2006/relationships/font" Target="fonts/Roboto-boldItalic.fntdata"/><Relationship Id="rId17" Type="http://schemas.openxmlformats.org/officeDocument/2006/relationships/slide" Target="slides/slide9.xml"/><Relationship Id="rId39" Type="http://schemas.openxmlformats.org/officeDocument/2006/relationships/font" Target="fonts/GoogleSansMedium-italic.fntdata"/><Relationship Id="rId16" Type="http://schemas.openxmlformats.org/officeDocument/2006/relationships/slide" Target="slides/slide8.xml"/><Relationship Id="rId38" Type="http://schemas.openxmlformats.org/officeDocument/2006/relationships/font" Target="fonts/GoogleSansMedium-bold.fntdata"/><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11-10T19:20:42.993">
    <p:pos x="6000" y="0"/>
    <p:text>@dhilanramaprasad@college.harvard.edu I didn't see a source for these images. jfyi.</p:text>
  </p:cm>
  <p:cm authorId="1" idx="1" dt="2020-11-10T19:14:36.376">
    <p:pos x="6000" y="0"/>
    <p:text>@dustintingley@gmail.com Hi Dustin! These images are re-used from 2-4-2 slide deck!</p:text>
  </p:cm>
  <p:cm authorId="0" idx="2" dt="2020-11-10T19:20:42.993">
    <p:pos x="6000" y="0"/>
    <p:text>Great. Let’s make sure to flag that so the enumerator doesn’t have to hunt.</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2" dt="2020-11-04T16:51:57.309">
    <p:pos x="1231" y="2226"/>
    <p:text>https://commons.wikimedia.org/wiki/File:Emoji_u1f469_1f3fb_200d_1f4bc.svg</p:text>
  </p:cm>
  <p:cm authorId="1" idx="3" dt="2020-11-04T16:51:36.998">
    <p:pos x="491" y="1476"/>
    <p:text>https://commons.wikimedia.org/wiki/File:Emoji_u1f935_1f3fb.svg</p:text>
  </p:cm>
  <p:cm authorId="1" idx="4" dt="2020-11-04T16:53:34.588">
    <p:pos x="1231" y="1476"/>
    <p:text>https://commons.wikimedia.org/wiki/File:Emoji_u1f468_1f3fc_200d_1f4bc.svg</p:text>
  </p:cm>
  <p:cm authorId="1" idx="5" dt="2020-11-04T16:52:37.763">
    <p:pos x="491" y="2226"/>
    <p:text>https://commons.wikimedia.org/wiki/File:Emoji_u1f469_1f3fc_200d_1f4bc.svg</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6" dt="2020-11-04T16:52:19.002">
    <p:pos x="4553" y="2226"/>
    <p:text>https://commons.wikimedia.org/wiki/File:Emoji_u1f469_1f3fe_200d_1f4bc.svg</p:text>
  </p:cm>
  <p:cm authorId="1" idx="7" dt="2020-11-04T16:51:03.192">
    <p:pos x="3813" y="1476"/>
    <p:text>https://commons.wikimedia.org/wiki/File:Emoji_u1f471_1f3fe_200d_2640.svg
reused from previous slide deck</p:text>
  </p:cm>
  <p:cm authorId="1" idx="8" dt="2020-11-04T16:51:19.395">
    <p:pos x="2334" y="1476"/>
    <p:text>https://commons.wikimedia.org/wiki/File:Emoji_u1f935_1f3fe.svg</p:text>
  </p:cm>
  <p:cm authorId="1" idx="9" dt="2020-11-04T16:54:04.219">
    <p:pos x="3073" y="2226"/>
    <p:text>https://commons.wikimedia.org/wiki/File:Emoji_u1f468_1f3ff_200d_1f4bc.svg</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1" dt="2020-12-07T21:27:44.738">
    <p:pos x="3663" y="911"/>
    <p:text>@sarah_grafman@harvard.edu @alexnones@gmail.com @rupert@afterclass.ai 
Replacement!
_Assigned to LOL X_</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0" dt="2020-11-10T14:12:47.163">
    <p:pos x="501" y="659"/>
    <p:text>https://ahmedhosny.github.io/datanutrition/
Screenshot from this website - let me know if this doesn't fall under fair use!</p:text>
  </p:cm>
  <p:cm authorId="2" idx="2" dt="2020-11-09T21:30:35.276">
    <p:pos x="501" y="659"/>
    <p:text>@nicholas_redler@g.harvard.edu maybe we should get ahead of this one?  Creativity value high?  The creator works with Harvard Med, so maybe we can reach out? https://www.ahmedhosny.com/
https://github.com/ahmedhosny</p:text>
  </p:cm>
  <p:cm authorId="2" idx="3" dt="2020-11-09T21:32:14.938">
    <p:pos x="501" y="659"/>
    <p:text>Also an MIT Media Lab product?  Born there?</p:text>
  </p:cm>
  <p:cm authorId="3" idx="1" dt="2020-11-10T14:12:47.163">
    <p:pos x="501" y="659"/>
    <p:text>The "Metadata" screen shot is almost certainly fine, it's not a highly creative asset so we don't need much analysis to justify it- presumably the script will address some features of the graphic. We should limit display of the DNP logo onscreen to around the sentence or two where they're introduced.</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1" dt="2020-11-09T21:27:09.617">
    <p:pos x="424" y="974"/>
    <p:text>https://aif360.mybluemix.net/?_ga=2.130485455.1744053973.1589509987-72020752.1588123896
screenshot of website - let me know if this doesn't fall under fair use!</p:text>
  </p:cm>
  <p:cm authorId="2" idx="4" dt="2020-11-09T21:27:09.617">
    <p:pos x="424" y="974"/>
    <p:text>Assuming you address directly, should be fine!</p:text>
  </p:cm>
</p:cmLst>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mmons.wikimedia.org/wiki/File:Emoji_u1f471_1f3fe_200d_2640.svg" TargetMode="External"/><Relationship Id="rId3" Type="http://schemas.openxmlformats.org/officeDocument/2006/relationships/hyperlink" Target="https://commons.wikimedia.org/wiki/File:Emoji_u1f935_1f3fe.svg" TargetMode="External"/><Relationship Id="rId4" Type="http://schemas.openxmlformats.org/officeDocument/2006/relationships/hyperlink" Target="https://commons.wikimedia.org/wiki/File:Emoji_u1f935_1f3fb.svg" TargetMode="External"/><Relationship Id="rId5" Type="http://schemas.openxmlformats.org/officeDocument/2006/relationships/hyperlink" Target="https://commons.wikimedia.org/wiki/File:Emoji_u1f469_1f3fb_200d_1f4bc.svg" TargetMode="External"/><Relationship Id="rId6" Type="http://schemas.openxmlformats.org/officeDocument/2006/relationships/hyperlink" Target="https://commons.wikimedia.org/wiki/File:Emoji_u1f469_1f3fe_200d_1f4bc.svg" TargetMode="External"/><Relationship Id="rId7" Type="http://schemas.openxmlformats.org/officeDocument/2006/relationships/hyperlink" Target="https://commons.wikimedia.org/wiki/File:Emoji_u1f469_1f3fc_200d_1f4bc.svg"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uclalawreview.org/injustice-ex-machina-predictive-algorithms-in-criminal-sentencing/#_ftn21"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pexels.com/photo/woman-in-the-kitchen-preparing-to-cook-2890387/" TargetMode="External"/><Relationship Id="rId3" Type="http://schemas.openxmlformats.org/officeDocument/2006/relationships/hyperlink" Target="https://pxhere.com/en/photo/1626697"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File:Phone_SLR_comparison_1.jpg" TargetMode="External"/><Relationship Id="rId3" Type="http://schemas.openxmlformats.org/officeDocument/2006/relationships/hyperlink" Target="https://en.wikipedia.org/wiki/Nokia_6303i_classic" TargetMode="External"/><Relationship Id="rId4" Type="http://schemas.openxmlformats.org/officeDocument/2006/relationships/hyperlink" Target="https://en.wikipedia.org/wiki/Olympus_E-520" TargetMode="External"/><Relationship Id="rId5" Type="http://schemas.openxmlformats.org/officeDocument/2006/relationships/hyperlink" Target="https://en.wikipedia.org/wiki/GIMP"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pdf/1803.09010.pdf"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Data-Nutrition-Project/dnp-website" TargetMode="External"/><Relationship Id="rId3" Type="http://schemas.openxmlformats.org/officeDocument/2006/relationships/hyperlink" Target="https://ahmedhosny.github.io/datanutrition/" TargetMode="External"/><Relationship Id="rId4" Type="http://schemas.openxmlformats.org/officeDocument/2006/relationships/hyperlink" Target="https://github.com/ahmedhosny"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i.googleblog.com/2018/09/the-what-if-tool-code-free-probing-of.html" TargetMode="External"/><Relationship Id="rId3" Type="http://schemas.openxmlformats.org/officeDocument/2006/relationships/hyperlink" Target="https://aif360.mybluemix.net/?_ga=2.130485455.1744053973.1589509987-72020752.1588123896" TargetMode="External"/><Relationship Id="rId4" Type="http://schemas.openxmlformats.org/officeDocument/2006/relationships/hyperlink" Target="https://arxiv.org/pdf/1812.08769.pdf" TargetMode="External"/><Relationship Id="rId5" Type="http://schemas.openxmlformats.org/officeDocument/2006/relationships/hyperlink" Target="https://aif360.mybluemix.net/?_ga=2.130485455.1744053973.1589509987-72020752.1588123896"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53f06fa7a3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3f06fa7a3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53f06fa7a3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53f06fa7a3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from 2-4-2 slides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000">
                <a:solidFill>
                  <a:srgbClr val="595959"/>
                </a:solidFill>
              </a:rPr>
              <a:t>Whatever decisions we get based off of badly labeled data will necessarily exhibit the same badness</a:t>
            </a:r>
            <a:endParaRPr b="1" sz="1000">
              <a:solidFill>
                <a:srgbClr val="595959"/>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53f06fa7a3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53f06fa7a3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of the available labels best applies to a particular example? Even experts might disagree.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a27bd717d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a27bd717d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of the available labels best applies to a particular example? Even experts might disagree.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53f06fa7a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3f06fa7a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595959"/>
                </a:solidFill>
              </a:rPr>
              <a:t>Sample bias occurs when the distribution of one’s training data doesn’t reflect the actual environment that the machine learning model will be running in</a:t>
            </a:r>
            <a:endParaRPr/>
          </a:p>
          <a:p>
            <a:pPr indent="0" lvl="0" marL="0" rtl="0" algn="l">
              <a:spcBef>
                <a:spcPts val="1600"/>
              </a:spcBef>
              <a:spcAft>
                <a:spcPts val="0"/>
              </a:spcAft>
              <a:buNone/>
            </a:pPr>
            <a:r>
              <a:rPr lang="en" u="sng">
                <a:solidFill>
                  <a:schemeClr val="hlink"/>
                </a:solidFill>
                <a:hlinkClick r:id="rId2"/>
              </a:rPr>
              <a:t>https://commons.wikimedia.org/wiki/File:Emoji_u1f471_1f3fe_200d_2640.svg</a:t>
            </a:r>
            <a:endParaRPr/>
          </a:p>
          <a:p>
            <a:pPr indent="0" lvl="0" marL="0" rtl="0" algn="l">
              <a:spcBef>
                <a:spcPts val="0"/>
              </a:spcBef>
              <a:spcAft>
                <a:spcPts val="0"/>
              </a:spcAft>
              <a:buNone/>
            </a:pPr>
            <a:r>
              <a:rPr lang="en" u="sng">
                <a:solidFill>
                  <a:schemeClr val="hlink"/>
                </a:solidFill>
                <a:hlinkClick r:id="rId3"/>
              </a:rPr>
              <a:t>https://commons.wikimedia.org/wiki/File:Emoji_u1f935_1f3fe.svg</a:t>
            </a:r>
            <a:r>
              <a:rPr lang="en"/>
              <a:t> </a:t>
            </a:r>
            <a:endParaRPr/>
          </a:p>
          <a:p>
            <a:pPr indent="0" lvl="0" marL="0" rtl="0" algn="l">
              <a:spcBef>
                <a:spcPts val="0"/>
              </a:spcBef>
              <a:spcAft>
                <a:spcPts val="0"/>
              </a:spcAft>
              <a:buNone/>
            </a:pPr>
            <a:r>
              <a:rPr lang="en" u="sng">
                <a:solidFill>
                  <a:schemeClr val="hlink"/>
                </a:solidFill>
                <a:hlinkClick r:id="rId4"/>
              </a:rPr>
              <a:t>https://commons.wikimedia.org/wiki/File:Emoji_u1f935_1f3fb.svg</a:t>
            </a:r>
            <a:endParaRPr/>
          </a:p>
          <a:p>
            <a:pPr indent="0" lvl="0" marL="0" rtl="0" algn="l">
              <a:spcBef>
                <a:spcPts val="0"/>
              </a:spcBef>
              <a:spcAft>
                <a:spcPts val="0"/>
              </a:spcAft>
              <a:buNone/>
            </a:pPr>
            <a:r>
              <a:rPr lang="en" u="sng">
                <a:solidFill>
                  <a:schemeClr val="hlink"/>
                </a:solidFill>
                <a:hlinkClick r:id="rId5"/>
              </a:rPr>
              <a:t>https://commons.wikimedia.org/wiki/File:Emoji_u1f469_1f3fb_200d_1f4bc.svg</a:t>
            </a:r>
            <a:endParaRPr/>
          </a:p>
          <a:p>
            <a:pPr indent="0" lvl="0" marL="0" rtl="0" algn="l">
              <a:spcBef>
                <a:spcPts val="0"/>
              </a:spcBef>
              <a:spcAft>
                <a:spcPts val="0"/>
              </a:spcAft>
              <a:buNone/>
            </a:pPr>
            <a:r>
              <a:rPr lang="en" u="sng">
                <a:solidFill>
                  <a:schemeClr val="hlink"/>
                </a:solidFill>
                <a:hlinkClick r:id="rId6"/>
              </a:rPr>
              <a:t>https://commons.wikimedia.org/wiki/File:Emoji_u1f469_1f3fe_200d_1f4bc.svg</a:t>
            </a:r>
            <a:endParaRPr/>
          </a:p>
          <a:p>
            <a:pPr indent="0" lvl="0" marL="0" rtl="0" algn="l">
              <a:spcBef>
                <a:spcPts val="0"/>
              </a:spcBef>
              <a:spcAft>
                <a:spcPts val="0"/>
              </a:spcAft>
              <a:buNone/>
            </a:pPr>
            <a:r>
              <a:rPr lang="en" u="sng">
                <a:solidFill>
                  <a:schemeClr val="hlink"/>
                </a:solidFill>
                <a:hlinkClick r:id="rId7"/>
              </a:rPr>
              <a:t>https://commons.wikimedia.org/wiki/File:Emoji_u1f469_1f3fc_200d_1f4bc.svg</a:t>
            </a:r>
            <a:r>
              <a:rPr lang="en"/>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53f06fa7a3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53f06fa7a3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a27bd717d8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a27bd717d8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53f06fa7a3_0_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53f06fa7a3_0_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444444"/>
                </a:solidFill>
                <a:highlight>
                  <a:srgbClr val="F8F8F8"/>
                </a:highlight>
              </a:rPr>
              <a:t>Heavier policing in minority-dominated often inflate arrest statistics for individuals residing in those areas.</a:t>
            </a:r>
            <a:r>
              <a:rPr lang="en" sz="900">
                <a:solidFill>
                  <a:srgbClr val="275E8E"/>
                </a:solidFill>
                <a:uFill>
                  <a:noFill/>
                </a:uFill>
                <a:hlinkClick r:id="rId2">
                  <a:extLst>
                    <a:ext uri="{A12FA001-AC4F-418D-AE19-62706E023703}">
                      <ahyp:hlinkClr val="tx"/>
                    </a:ext>
                  </a:extLst>
                </a:hlinkClick>
              </a:rPr>
              <a:t>21</a:t>
            </a:r>
            <a:r>
              <a:rPr lang="en" sz="900">
                <a:solidFill>
                  <a:srgbClr val="444444"/>
                </a:solidFill>
              </a:rPr>
              <a:t> </a:t>
            </a:r>
            <a:r>
              <a:rPr lang="en" sz="1200">
                <a:solidFill>
                  <a:srgbClr val="444444"/>
                </a:solidFill>
                <a:highlight>
                  <a:srgbClr val="F8F8F8"/>
                </a:highlight>
              </a:rPr>
              <a:t>As </a:t>
            </a:r>
            <a:r>
              <a:rPr lang="en" sz="1200">
                <a:solidFill>
                  <a:srgbClr val="444444"/>
                </a:solidFill>
              </a:rPr>
              <a:t>COMPAS</a:t>
            </a:r>
            <a:r>
              <a:rPr lang="en" sz="1200">
                <a:solidFill>
                  <a:srgbClr val="444444"/>
                </a:solidFill>
                <a:highlight>
                  <a:srgbClr val="F8F8F8"/>
                </a:highlight>
              </a:rPr>
              <a:t> is a statistics-based algorithm, this could make black defendants more prone to inordinately high-risk scores by virtue of where they live.</a:t>
            </a:r>
            <a:endParaRPr sz="1200">
              <a:solidFill>
                <a:srgbClr val="444444"/>
              </a:solidFill>
              <a:highlight>
                <a:srgbClr val="F8F8F8"/>
              </a:highlight>
            </a:endParaRPr>
          </a:p>
          <a:p>
            <a:pPr indent="0" lvl="0" marL="0" rtl="0" algn="l">
              <a:spcBef>
                <a:spcPts val="0"/>
              </a:spcBef>
              <a:spcAft>
                <a:spcPts val="0"/>
              </a:spcAft>
              <a:buNone/>
            </a:pPr>
            <a:r>
              <a:t/>
            </a:r>
            <a:endParaRPr sz="1200">
              <a:solidFill>
                <a:srgbClr val="444444"/>
              </a:solidFill>
              <a:highlight>
                <a:srgbClr val="F8F8F8"/>
              </a:highlight>
            </a:endParaRPr>
          </a:p>
          <a:p>
            <a:pPr indent="0" lvl="0" marL="0" rtl="0" algn="l">
              <a:spcBef>
                <a:spcPts val="0"/>
              </a:spcBef>
              <a:spcAft>
                <a:spcPts val="0"/>
              </a:spcAft>
              <a:buNone/>
            </a:pPr>
            <a:r>
              <a:rPr lang="en" sz="1200">
                <a:solidFill>
                  <a:srgbClr val="444444"/>
                </a:solidFill>
                <a:highlight>
                  <a:srgbClr val="F8F8F8"/>
                </a:highlight>
              </a:rPr>
              <a:t>Overall, Northpointe’s assessment tool correctly predicts recidivism 61% of the time. But blacks are almost twice as likely as whites to be labeled a higher risk but not actually re-offend. It makes the opposite mistake among whites: They  are much more likely than blacks to be labeled lower risk but go on to commit other crimes. (Source: ProPublica analysis of data from Broward County, Fla.)</a:t>
            </a:r>
            <a:endParaRPr sz="1200">
              <a:solidFill>
                <a:srgbClr val="444444"/>
              </a:solidFill>
              <a:highlight>
                <a:srgbClr val="F8F8F8"/>
              </a:highlight>
            </a:endParaRPr>
          </a:p>
          <a:p>
            <a:pPr indent="0" lvl="0" marL="0" rtl="0" algn="l">
              <a:spcBef>
                <a:spcPts val="0"/>
              </a:spcBef>
              <a:spcAft>
                <a:spcPts val="0"/>
              </a:spcAft>
              <a:buNone/>
            </a:pPr>
            <a:r>
              <a:t/>
            </a:r>
            <a:endParaRPr sz="1200">
              <a:solidFill>
                <a:srgbClr val="444444"/>
              </a:solidFill>
              <a:highlight>
                <a:srgbClr val="F8F8F8"/>
              </a:highlight>
            </a:endParaRPr>
          </a:p>
          <a:p>
            <a:pPr indent="0" lvl="0" marL="0" rtl="0" algn="l">
              <a:spcBef>
                <a:spcPts val="0"/>
              </a:spcBef>
              <a:spcAft>
                <a:spcPts val="0"/>
              </a:spcAft>
              <a:buClr>
                <a:schemeClr val="dk1"/>
              </a:buClr>
              <a:buSzPts val="1100"/>
              <a:buFont typeface="Arial"/>
              <a:buNone/>
            </a:pPr>
            <a:r>
              <a:rPr b="1" lang="en" sz="1200">
                <a:solidFill>
                  <a:srgbClr val="444444"/>
                </a:solidFill>
                <a:highlight>
                  <a:srgbClr val="F8F8F8"/>
                </a:highlight>
              </a:rPr>
              <a:t>Graph made by Professor</a:t>
            </a:r>
            <a:endParaRPr b="1" sz="1200">
              <a:solidFill>
                <a:srgbClr val="444444"/>
              </a:solidFill>
              <a:highlight>
                <a:srgbClr val="F8F8F8"/>
              </a:high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53f06fa7a3_0_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53f06fa7a3_0_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900">
                <a:solidFill>
                  <a:srgbClr val="595959"/>
                </a:solidFill>
              </a:rPr>
              <a:t>Binary image classification - overfitting/proxy problems due to stereotypes</a:t>
            </a:r>
            <a:endParaRPr sz="900">
              <a:solidFill>
                <a:srgbClr val="595959"/>
              </a:solidFill>
            </a:endParaRPr>
          </a:p>
          <a:p>
            <a:pPr indent="0" lvl="0" marL="0" rtl="0" algn="l">
              <a:lnSpc>
                <a:spcPct val="115000"/>
              </a:lnSpc>
              <a:spcBef>
                <a:spcPts val="1600"/>
              </a:spcBef>
              <a:spcAft>
                <a:spcPts val="0"/>
              </a:spcAft>
              <a:buClr>
                <a:schemeClr val="dk1"/>
              </a:buClr>
              <a:buSzPts val="1100"/>
              <a:buFont typeface="Arial"/>
              <a:buNone/>
            </a:pPr>
            <a:r>
              <a:rPr lang="en" sz="900">
                <a:solidFill>
                  <a:srgbClr val="595959"/>
                </a:solidFill>
              </a:rPr>
              <a:t>Unavailable or inaccurate data </a:t>
            </a:r>
            <a:endParaRPr sz="200"/>
          </a:p>
          <a:p>
            <a:pPr indent="0" lvl="0" marL="0" rtl="0" algn="l">
              <a:lnSpc>
                <a:spcPct val="115000"/>
              </a:lnSpc>
              <a:spcBef>
                <a:spcPts val="1600"/>
              </a:spcBef>
              <a:spcAft>
                <a:spcPts val="0"/>
              </a:spcAft>
              <a:buClr>
                <a:schemeClr val="dk1"/>
              </a:buClr>
              <a:buSzPts val="1100"/>
              <a:buFont typeface="Arial"/>
              <a:buNone/>
            </a:pPr>
            <a:r>
              <a:t/>
            </a:r>
            <a:endParaRPr sz="900">
              <a:solidFill>
                <a:srgbClr val="333333"/>
              </a:solidFill>
              <a:highlight>
                <a:schemeClr val="lt1"/>
              </a:highlight>
            </a:endParaRPr>
          </a:p>
          <a:p>
            <a:pPr indent="0" lvl="0" marL="0" rtl="0" algn="l">
              <a:lnSpc>
                <a:spcPct val="115000"/>
              </a:lnSpc>
              <a:spcBef>
                <a:spcPts val="1600"/>
              </a:spcBef>
              <a:spcAft>
                <a:spcPts val="0"/>
              </a:spcAft>
              <a:buClr>
                <a:schemeClr val="dk1"/>
              </a:buClr>
              <a:buSzPts val="1100"/>
              <a:buFont typeface="Arial"/>
              <a:buNone/>
            </a:pPr>
            <a:r>
              <a:rPr lang="en" sz="900">
                <a:solidFill>
                  <a:srgbClr val="333333"/>
                </a:solidFill>
              </a:rPr>
              <a:t>Data scientist must control for this type of bias. There are a variety of ways to do this, either on the front-end of the project or on the back-end. You could choose to under sample the number of pictures of women in the kitchen, or oversample the number of men in the kitchen.</a:t>
            </a:r>
            <a:endParaRPr sz="900">
              <a:solidFill>
                <a:srgbClr val="333333"/>
              </a:solidFill>
            </a:endParaRPr>
          </a:p>
          <a:p>
            <a:pPr indent="0" lvl="0" marL="0" rtl="0" algn="l">
              <a:lnSpc>
                <a:spcPct val="115000"/>
              </a:lnSpc>
              <a:spcBef>
                <a:spcPts val="800"/>
              </a:spcBef>
              <a:spcAft>
                <a:spcPts val="0"/>
              </a:spcAft>
              <a:buClr>
                <a:schemeClr val="dk1"/>
              </a:buClr>
              <a:buSzPts val="1100"/>
              <a:buFont typeface="Arial"/>
              <a:buNone/>
            </a:pPr>
            <a:r>
              <a:rPr lang="en" sz="900">
                <a:solidFill>
                  <a:srgbClr val="333333"/>
                </a:solidFill>
              </a:rPr>
              <a:t>“You can also control for that by creating other features in the data or having a secondary [filter],” she says. “There’s lots of ways to control the input data, or do post-processing on the output. What technique you use may work equally well, but the trick is understanding that your distribution of your sample reflects something that you don’t want in your output.”</a:t>
            </a:r>
            <a:endParaRPr sz="900">
              <a:solidFill>
                <a:srgbClr val="333333"/>
              </a:solidFill>
            </a:endParaRPr>
          </a:p>
          <a:p>
            <a:pPr indent="0" lvl="0" marL="0" rtl="0" algn="l">
              <a:lnSpc>
                <a:spcPct val="115000"/>
              </a:lnSpc>
              <a:spcBef>
                <a:spcPts val="800"/>
              </a:spcBef>
              <a:spcAft>
                <a:spcPts val="0"/>
              </a:spcAft>
              <a:buClr>
                <a:schemeClr val="dk1"/>
              </a:buClr>
              <a:buSzPts val="1100"/>
              <a:buFont typeface="Arial"/>
              <a:buNone/>
            </a:pPr>
            <a:r>
              <a:t/>
            </a:r>
            <a:endParaRPr sz="900">
              <a:solidFill>
                <a:srgbClr val="333333"/>
              </a:solidFill>
            </a:endParaRPr>
          </a:p>
          <a:p>
            <a:pPr indent="0" lvl="0" marL="0" rtl="0" algn="l">
              <a:lnSpc>
                <a:spcPct val="115000"/>
              </a:lnSpc>
              <a:spcBef>
                <a:spcPts val="800"/>
              </a:spcBef>
              <a:spcAft>
                <a:spcPts val="0"/>
              </a:spcAft>
              <a:buClr>
                <a:schemeClr val="dk1"/>
              </a:buClr>
              <a:buSzPts val="1100"/>
              <a:buFont typeface="Arial"/>
              <a:buNone/>
            </a:pPr>
            <a:r>
              <a:rPr lang="en" sz="900">
                <a:solidFill>
                  <a:srgbClr val="333333"/>
                </a:solidFill>
              </a:rPr>
              <a:t>Picture 1: </a:t>
            </a:r>
            <a:r>
              <a:rPr lang="en" sz="1050" u="sng">
                <a:solidFill>
                  <a:srgbClr val="1A73E8"/>
                </a:solidFill>
                <a:highlight>
                  <a:srgbClr val="FFFFFF"/>
                </a:highlight>
                <a:latin typeface="Roboto"/>
                <a:ea typeface="Roboto"/>
                <a:cs typeface="Roboto"/>
                <a:sym typeface="Roboto"/>
                <a:hlinkClick r:id="rId2">
                  <a:extLst>
                    <a:ext uri="{A12FA001-AC4F-418D-AE19-62706E023703}">
                      <ahyp:hlinkClr val="tx"/>
                    </a:ext>
                  </a:extLst>
                </a:hlinkClick>
              </a:rPr>
              <a:t>https://www.pexels.com/photo/woman-in-the-kitchen-preparing-to-cook-2890387/</a:t>
            </a:r>
            <a:endParaRPr sz="900">
              <a:solidFill>
                <a:srgbClr val="333333"/>
              </a:solidFill>
            </a:endParaRPr>
          </a:p>
          <a:p>
            <a:pPr indent="0" lvl="0" marL="0" rtl="0" algn="l">
              <a:lnSpc>
                <a:spcPct val="115000"/>
              </a:lnSpc>
              <a:spcBef>
                <a:spcPts val="800"/>
              </a:spcBef>
              <a:spcAft>
                <a:spcPts val="0"/>
              </a:spcAft>
              <a:buClr>
                <a:schemeClr val="dk1"/>
              </a:buClr>
              <a:buSzPts val="1100"/>
              <a:buFont typeface="Arial"/>
              <a:buNone/>
            </a:pPr>
            <a:r>
              <a:rPr lang="en" sz="900">
                <a:solidFill>
                  <a:srgbClr val="333333"/>
                </a:solidFill>
              </a:rPr>
              <a:t>Picture 2: </a:t>
            </a:r>
            <a:r>
              <a:rPr lang="en" sz="1050" u="sng">
                <a:solidFill>
                  <a:schemeClr val="hlink"/>
                </a:solidFill>
                <a:highlight>
                  <a:srgbClr val="FFFFFF"/>
                </a:highlight>
                <a:latin typeface="Roboto"/>
                <a:ea typeface="Roboto"/>
                <a:cs typeface="Roboto"/>
                <a:sym typeface="Roboto"/>
                <a:hlinkClick r:id="rId3"/>
              </a:rPr>
              <a:t>https://pxhere.com/en/photo/1626697</a:t>
            </a:r>
            <a:endParaRPr sz="1050">
              <a:solidFill>
                <a:srgbClr val="333333"/>
              </a:solidFill>
              <a:highlight>
                <a:srgbClr val="FFFFFF"/>
              </a:highlight>
              <a:latin typeface="Roboto"/>
              <a:ea typeface="Roboto"/>
              <a:cs typeface="Roboto"/>
              <a:sym typeface="Roboto"/>
            </a:endParaRPr>
          </a:p>
          <a:p>
            <a:pPr indent="0" lvl="0" marL="0" rtl="0" algn="l">
              <a:lnSpc>
                <a:spcPct val="115000"/>
              </a:lnSpc>
              <a:spcBef>
                <a:spcPts val="800"/>
              </a:spcBef>
              <a:spcAft>
                <a:spcPts val="0"/>
              </a:spcAft>
              <a:buClr>
                <a:schemeClr val="dk1"/>
              </a:buClr>
              <a:buSzPts val="1100"/>
              <a:buFont typeface="Arial"/>
              <a:buNone/>
            </a:pPr>
            <a:r>
              <a:rPr lang="en" sz="1050">
                <a:solidFill>
                  <a:srgbClr val="333333"/>
                </a:solidFill>
                <a:highlight>
                  <a:srgbClr val="FFFFFF"/>
                </a:highlight>
                <a:latin typeface="Roboto"/>
                <a:ea typeface="Roboto"/>
                <a:cs typeface="Roboto"/>
                <a:sym typeface="Roboto"/>
              </a:rPr>
              <a:t>Picture 3: </a:t>
            </a:r>
            <a:endParaRPr sz="1050">
              <a:solidFill>
                <a:srgbClr val="333333"/>
              </a:solidFill>
              <a:highlight>
                <a:srgbClr val="FFFFFF"/>
              </a:highlight>
              <a:latin typeface="Roboto"/>
              <a:ea typeface="Roboto"/>
              <a:cs typeface="Roboto"/>
              <a:sym typeface="Roboto"/>
            </a:endParaRPr>
          </a:p>
          <a:p>
            <a:pPr indent="0" lvl="0" marL="0" rtl="0" algn="l">
              <a:lnSpc>
                <a:spcPct val="115000"/>
              </a:lnSpc>
              <a:spcBef>
                <a:spcPts val="800"/>
              </a:spcBef>
              <a:spcAft>
                <a:spcPts val="0"/>
              </a:spcAft>
              <a:buClr>
                <a:schemeClr val="dk1"/>
              </a:buClr>
              <a:buSzPts val="1100"/>
              <a:buFont typeface="Arial"/>
              <a:buNone/>
            </a:pPr>
            <a:r>
              <a:rPr lang="en" sz="1050">
                <a:solidFill>
                  <a:srgbClr val="333333"/>
                </a:solidFill>
                <a:highlight>
                  <a:srgbClr val="FFFFFF"/>
                </a:highlight>
                <a:latin typeface="Roboto"/>
                <a:ea typeface="Roboto"/>
                <a:cs typeface="Roboto"/>
                <a:sym typeface="Roboto"/>
              </a:rPr>
              <a:t>https://pixabay.com/photos/chef-serving-ramen-food-enjoy-4021815/</a:t>
            </a:r>
            <a:endParaRPr sz="1050">
              <a:solidFill>
                <a:srgbClr val="333333"/>
              </a:solidFill>
              <a:highlight>
                <a:srgbClr val="FFFFFF"/>
              </a:highlight>
              <a:latin typeface="Roboto"/>
              <a:ea typeface="Roboto"/>
              <a:cs typeface="Roboto"/>
              <a:sym typeface="Roboto"/>
            </a:endParaRPr>
          </a:p>
          <a:p>
            <a:pPr indent="0" lvl="0" marL="0" rtl="0" algn="l">
              <a:lnSpc>
                <a:spcPct val="115000"/>
              </a:lnSpc>
              <a:spcBef>
                <a:spcPts val="800"/>
              </a:spcBef>
              <a:spcAft>
                <a:spcPts val="0"/>
              </a:spcAft>
              <a:buClr>
                <a:schemeClr val="dk1"/>
              </a:buClr>
              <a:buSzPts val="1100"/>
              <a:buFont typeface="Arial"/>
              <a:buNone/>
            </a:pPr>
            <a:r>
              <a:t/>
            </a:r>
            <a:endParaRPr sz="1050">
              <a:solidFill>
                <a:srgbClr val="333333"/>
              </a:solidFill>
              <a:highlight>
                <a:srgbClr val="FFFFFF"/>
              </a:highlight>
              <a:latin typeface="Roboto"/>
              <a:ea typeface="Roboto"/>
              <a:cs typeface="Roboto"/>
              <a:sym typeface="Roboto"/>
            </a:endParaRPr>
          </a:p>
          <a:p>
            <a:pPr indent="0" lvl="0" marL="0" rtl="0" algn="l">
              <a:lnSpc>
                <a:spcPct val="115000"/>
              </a:lnSpc>
              <a:spcBef>
                <a:spcPts val="800"/>
              </a:spcBef>
              <a:spcAft>
                <a:spcPts val="0"/>
              </a:spcAft>
              <a:buClr>
                <a:schemeClr val="dk1"/>
              </a:buClr>
              <a:buSzPts val="1100"/>
              <a:buFont typeface="Arial"/>
              <a:buNone/>
            </a:pPr>
            <a:r>
              <a:t/>
            </a:r>
            <a:endParaRPr sz="1050">
              <a:solidFill>
                <a:srgbClr val="333333"/>
              </a:solidFill>
              <a:highlight>
                <a:srgbClr val="FFFFFF"/>
              </a:highlight>
              <a:latin typeface="Roboto"/>
              <a:ea typeface="Roboto"/>
              <a:cs typeface="Roboto"/>
              <a:sym typeface="Roboto"/>
            </a:endParaRPr>
          </a:p>
          <a:p>
            <a:pPr indent="0" lvl="0" marL="0" rtl="0" algn="l">
              <a:lnSpc>
                <a:spcPct val="115000"/>
              </a:lnSpc>
              <a:spcBef>
                <a:spcPts val="800"/>
              </a:spcBef>
              <a:spcAft>
                <a:spcPts val="0"/>
              </a:spcAft>
              <a:buClr>
                <a:schemeClr val="dk1"/>
              </a:buClr>
              <a:buSzPts val="1100"/>
              <a:buFont typeface="Arial"/>
              <a:buNone/>
            </a:pPr>
            <a:r>
              <a:t/>
            </a:r>
            <a:endParaRPr sz="1050">
              <a:solidFill>
                <a:srgbClr val="333333"/>
              </a:solidFill>
              <a:highlight>
                <a:srgbClr val="FFFFFF"/>
              </a:highlight>
              <a:latin typeface="Roboto"/>
              <a:ea typeface="Roboto"/>
              <a:cs typeface="Roboto"/>
              <a:sym typeface="Roboto"/>
            </a:endParaRPr>
          </a:p>
          <a:p>
            <a:pPr indent="0" lvl="0" marL="0" rtl="0" algn="l">
              <a:lnSpc>
                <a:spcPct val="115000"/>
              </a:lnSpc>
              <a:spcBef>
                <a:spcPts val="800"/>
              </a:spcBef>
              <a:spcAft>
                <a:spcPts val="800"/>
              </a:spcAft>
              <a:buClr>
                <a:schemeClr val="dk1"/>
              </a:buClr>
              <a:buSzPts val="1100"/>
              <a:buFont typeface="Arial"/>
              <a:buNone/>
            </a:pPr>
            <a:r>
              <a:t/>
            </a:r>
            <a:endParaRPr sz="900">
              <a:solidFill>
                <a:srgbClr val="333333"/>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53f06fa7a3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53f06fa7a3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900">
                <a:solidFill>
                  <a:srgbClr val="333333"/>
                </a:solidFill>
                <a:highlight>
                  <a:schemeClr val="lt1"/>
                </a:highlight>
              </a:rPr>
              <a:t>Another source of bias in the data is systematic value distortion, which most often occurs when there’s a problem with the device making an measurement or an observation. This type of bias can skew the machine learning results in a particular direction.</a:t>
            </a:r>
            <a:endParaRPr sz="900">
              <a:solidFill>
                <a:srgbClr val="333333"/>
              </a:solidFill>
              <a:highlight>
                <a:schemeClr val="lt1"/>
              </a:highlight>
            </a:endParaRPr>
          </a:p>
          <a:p>
            <a:pPr indent="0" lvl="0" marL="0" rtl="0" algn="l">
              <a:lnSpc>
                <a:spcPct val="115000"/>
              </a:lnSpc>
              <a:spcBef>
                <a:spcPts val="1600"/>
              </a:spcBef>
              <a:spcAft>
                <a:spcPts val="0"/>
              </a:spcAft>
              <a:buClr>
                <a:schemeClr val="dk1"/>
              </a:buClr>
              <a:buSzPts val="1100"/>
              <a:buFont typeface="Arial"/>
              <a:buNone/>
            </a:pPr>
            <a:r>
              <a:rPr lang="en" sz="900">
                <a:solidFill>
                  <a:srgbClr val="333333"/>
                </a:solidFill>
              </a:rPr>
              <a:t>“Imagine if your training data’s camera had a property that filters colors in some way. But the other cameras that you might have in your environment…are more accurate,” Martin says. “So if you have a systematic distortion of your color scheme from your measurement device, that can cause a bias in your data that will effect your output.”</a:t>
            </a:r>
            <a:endParaRPr sz="900">
              <a:solidFill>
                <a:srgbClr val="333333"/>
              </a:solidFill>
            </a:endParaRPr>
          </a:p>
          <a:p>
            <a:pPr indent="0" lvl="0" marL="0" rtl="0" algn="l">
              <a:lnSpc>
                <a:spcPct val="115000"/>
              </a:lnSpc>
              <a:spcBef>
                <a:spcPts val="800"/>
              </a:spcBef>
              <a:spcAft>
                <a:spcPts val="0"/>
              </a:spcAft>
              <a:buClr>
                <a:schemeClr val="dk1"/>
              </a:buClr>
              <a:buSzPts val="1100"/>
              <a:buFont typeface="Arial"/>
              <a:buNone/>
            </a:pPr>
            <a:r>
              <a:rPr lang="en" sz="900">
                <a:solidFill>
                  <a:srgbClr val="333333"/>
                </a:solidFill>
              </a:rPr>
              <a:t>If the problem is a general lack of precision in the data-gathering device, and an abundance of noise in the data, then it might average out over time, Martin says. But if the measurements are consistently skewed in one direction all the time, then it can wreak havoc with the data used for training the model, and ultimately generate a bad result.</a:t>
            </a:r>
            <a:endParaRPr sz="900">
              <a:solidFill>
                <a:srgbClr val="333333"/>
              </a:solidFill>
            </a:endParaRPr>
          </a:p>
          <a:p>
            <a:pPr indent="0" lvl="0" marL="0" rtl="0" algn="l">
              <a:lnSpc>
                <a:spcPct val="115000"/>
              </a:lnSpc>
              <a:spcBef>
                <a:spcPts val="800"/>
              </a:spcBef>
              <a:spcAft>
                <a:spcPts val="0"/>
              </a:spcAft>
              <a:buClr>
                <a:schemeClr val="dk1"/>
              </a:buClr>
              <a:buSzPts val="1100"/>
              <a:buFont typeface="Arial"/>
              <a:buNone/>
            </a:pPr>
            <a:r>
              <a:t/>
            </a:r>
            <a:endParaRPr sz="900">
              <a:solidFill>
                <a:srgbClr val="333333"/>
              </a:solidFill>
            </a:endParaRPr>
          </a:p>
          <a:p>
            <a:pPr indent="0" lvl="0" marL="0" rtl="0" algn="l">
              <a:lnSpc>
                <a:spcPct val="115000"/>
              </a:lnSpc>
              <a:spcBef>
                <a:spcPts val="800"/>
              </a:spcBef>
              <a:spcAft>
                <a:spcPts val="800"/>
              </a:spcAft>
              <a:buClr>
                <a:schemeClr val="dk1"/>
              </a:buClr>
              <a:buSzPts val="1100"/>
              <a:buFont typeface="Arial"/>
              <a:buNone/>
            </a:pPr>
            <a:r>
              <a:rPr lang="en" sz="900">
                <a:solidFill>
                  <a:srgbClr val="333333"/>
                </a:solidFill>
              </a:rPr>
              <a:t>Hazard symbol from Deck 1-3-7</a:t>
            </a:r>
            <a:endParaRPr sz="900">
              <a:solidFill>
                <a:srgbClr val="333333"/>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53f06fa7a3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53f06fa7a3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u="sng">
                <a:solidFill>
                  <a:srgbClr val="0097A7"/>
                </a:solidFill>
                <a:hlinkClick r:id="rId2">
                  <a:extLst>
                    <a:ext uri="{A12FA001-AC4F-418D-AE19-62706E023703}">
                      <ahyp:hlinkClr val="tx"/>
                    </a:ext>
                  </a:extLst>
                </a:hlinkClick>
              </a:rPr>
              <a:t>https://en.wikipedia.org/wiki/File:Phone_SLR_comparison_1.jpg</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1000">
                <a:solidFill>
                  <a:srgbClr val="202122"/>
                </a:solidFill>
                <a:highlight>
                  <a:srgbClr val="F8F9FA"/>
                </a:highlight>
              </a:rPr>
              <a:t>A comparison of the same scene photographed with a mobile phone (</a:t>
            </a:r>
            <a:r>
              <a:rPr lang="en" sz="1000">
                <a:solidFill>
                  <a:srgbClr val="0B0080"/>
                </a:solidFill>
                <a:uFill>
                  <a:noFill/>
                </a:uFill>
                <a:hlinkClick r:id="rId3">
                  <a:extLst>
                    <a:ext uri="{A12FA001-AC4F-418D-AE19-62706E023703}">
                      <ahyp:hlinkClr val="tx"/>
                    </a:ext>
                  </a:extLst>
                </a:hlinkClick>
              </a:rPr>
              <a:t>Nokia 6303i classic</a:t>
            </a:r>
            <a:r>
              <a:rPr lang="en" sz="1000">
                <a:solidFill>
                  <a:srgbClr val="202122"/>
                </a:solidFill>
                <a:highlight>
                  <a:srgbClr val="F8F9FA"/>
                </a:highlight>
              </a:rPr>
              <a:t>) and a DSLR camera (</a:t>
            </a:r>
            <a:r>
              <a:rPr lang="en" sz="1000">
                <a:solidFill>
                  <a:srgbClr val="0B0080"/>
                </a:solidFill>
                <a:uFill>
                  <a:noFill/>
                </a:uFill>
                <a:hlinkClick r:id="rId4">
                  <a:extLst>
                    <a:ext uri="{A12FA001-AC4F-418D-AE19-62706E023703}">
                      <ahyp:hlinkClr val="tx"/>
                    </a:ext>
                  </a:extLst>
                </a:hlinkClick>
              </a:rPr>
              <a:t>Olympus E-520</a:t>
            </a:r>
            <a:r>
              <a:rPr lang="en" sz="1000">
                <a:solidFill>
                  <a:srgbClr val="202122"/>
                </a:solidFill>
                <a:highlight>
                  <a:srgbClr val="F8F9FA"/>
                </a:highlight>
              </a:rPr>
              <a:t>). Both devices used automatic settings. The resulting photographs have been juxtaposed using </a:t>
            </a:r>
            <a:r>
              <a:rPr lang="en" sz="1000">
                <a:solidFill>
                  <a:srgbClr val="0B0080"/>
                </a:solidFill>
                <a:uFill>
                  <a:noFill/>
                </a:uFill>
                <a:hlinkClick r:id="rId5">
                  <a:extLst>
                    <a:ext uri="{A12FA001-AC4F-418D-AE19-62706E023703}">
                      <ahyp:hlinkClr val="tx"/>
                    </a:ext>
                  </a:extLst>
                </a:hlinkClick>
              </a:rPr>
              <a:t>GIMP</a:t>
            </a:r>
            <a:r>
              <a:rPr lang="en" sz="1000">
                <a:solidFill>
                  <a:srgbClr val="202122"/>
                </a:solidFill>
                <a:highlight>
                  <a:srgbClr val="F8F9FA"/>
                </a:highlight>
              </a:rPr>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53f06fa7a3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53f06fa7a3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53f06fa7a3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53f06fa7a3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53f06fa7a3_0_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53f06fa7a3_0_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Paper Referenced: </a:t>
            </a:r>
            <a:r>
              <a:rPr lang="en" sz="1050">
                <a:solidFill>
                  <a:srgbClr val="1A73E8"/>
                </a:solidFill>
                <a:highlight>
                  <a:srgbClr val="FFFFFF"/>
                </a:highlight>
                <a:uFill>
                  <a:noFill/>
                </a:uFill>
                <a:latin typeface="Roboto"/>
                <a:ea typeface="Roboto"/>
                <a:cs typeface="Roboto"/>
                <a:sym typeface="Roboto"/>
                <a:hlinkClick r:id="rId2">
                  <a:extLst>
                    <a:ext uri="{A12FA001-AC4F-418D-AE19-62706E023703}">
                      <ahyp:hlinkClr val="tx"/>
                    </a:ext>
                  </a:extLst>
                </a:hlinkClick>
              </a:rPr>
              <a:t>https://arxiv.org/pdf/1803.09010.pdf</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53f06fa7a3_0_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53f06fa7a3_0_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highlight>
                  <a:srgbClr val="FFFFFF"/>
                </a:highlight>
                <a:latin typeface="Roboto"/>
                <a:ea typeface="Roboto"/>
                <a:cs typeface="Roboto"/>
                <a:sym typeface="Roboto"/>
              </a:rPr>
              <a:t>Logo from </a:t>
            </a:r>
            <a:r>
              <a:rPr lang="en" sz="1050" u="sng">
                <a:solidFill>
                  <a:schemeClr val="hlink"/>
                </a:solidFill>
                <a:highlight>
                  <a:srgbClr val="FFFFFF"/>
                </a:highlight>
                <a:latin typeface="Roboto"/>
                <a:ea typeface="Roboto"/>
                <a:cs typeface="Roboto"/>
                <a:sym typeface="Roboto"/>
                <a:hlinkClick r:id="rId2"/>
              </a:rPr>
              <a:t>https://github.com/Data-Nutrition-Project/dnp-website</a:t>
            </a:r>
            <a:r>
              <a:rPr lang="en" sz="1050">
                <a:highlight>
                  <a:srgbClr val="FFFFFF"/>
                </a:highlight>
                <a:latin typeface="Roboto"/>
                <a:ea typeface="Roboto"/>
                <a:cs typeface="Roboto"/>
                <a:sym typeface="Roboto"/>
              </a:rPr>
              <a:t> (MIT License, so free to use)</a:t>
            </a:r>
            <a:endParaRPr/>
          </a:p>
          <a:p>
            <a:pPr indent="0" lvl="0" marL="0" rtl="0" algn="l">
              <a:spcBef>
                <a:spcPts val="0"/>
              </a:spcBef>
              <a:spcAft>
                <a:spcPts val="0"/>
              </a:spcAft>
              <a:buNone/>
            </a:pPr>
            <a:r>
              <a:rPr lang="en"/>
              <a:t>Nutrition label: </a:t>
            </a:r>
            <a:r>
              <a:rPr lang="en" sz="1050">
                <a:solidFill>
                  <a:srgbClr val="1A73E8"/>
                </a:solidFill>
                <a:highlight>
                  <a:srgbClr val="FFFFFF"/>
                </a:highlight>
                <a:uFill>
                  <a:noFill/>
                </a:uFill>
                <a:latin typeface="Roboto"/>
                <a:ea typeface="Roboto"/>
                <a:cs typeface="Roboto"/>
                <a:sym typeface="Roboto"/>
                <a:hlinkClick r:id="rId3">
                  <a:extLst>
                    <a:ext uri="{A12FA001-AC4F-418D-AE19-62706E023703}">
                      <ahyp:hlinkClr val="tx"/>
                    </a:ext>
                  </a:extLst>
                </a:hlinkClick>
              </a:rPr>
              <a:t>https://ahmedhosny.github.io/datanutrition/</a:t>
            </a:r>
            <a:endParaRPr/>
          </a:p>
          <a:p>
            <a:pPr indent="0" lvl="0" marL="0" rtl="0" algn="l">
              <a:spcBef>
                <a:spcPts val="0"/>
              </a:spcBef>
              <a:spcAft>
                <a:spcPts val="0"/>
              </a:spcAft>
              <a:buNone/>
            </a:pPr>
            <a:r>
              <a:rPr lang="en"/>
              <a:t>(Creator’s page) </a:t>
            </a:r>
            <a:r>
              <a:rPr lang="en" u="sng">
                <a:solidFill>
                  <a:schemeClr val="hlink"/>
                </a:solidFill>
                <a:hlinkClick r:id="rId4"/>
              </a:rPr>
              <a:t>https://github.com/ahmedhosny</a:t>
            </a:r>
            <a:r>
              <a:rPr lang="en"/>
              <a:t> (we could probably reach out?)</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53f06fa7a3_0_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53f06fa7a3_0_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2400"/>
              </a:spcBef>
              <a:spcAft>
                <a:spcPts val="0"/>
              </a:spcAft>
              <a:buClr>
                <a:schemeClr val="dk1"/>
              </a:buClr>
              <a:buSzPts val="1200"/>
              <a:buChar char="●"/>
            </a:pPr>
            <a:r>
              <a:rPr lang="en" sz="1200">
                <a:solidFill>
                  <a:schemeClr val="dk1"/>
                </a:solidFill>
              </a:rPr>
              <a:t>Make bias testing a part of your development cycle. </a:t>
            </a:r>
            <a:r>
              <a:rPr lang="en" sz="1200" u="sng">
                <a:solidFill>
                  <a:srgbClr val="FF8B48"/>
                </a:solidFill>
                <a:hlinkClick r:id="rId2">
                  <a:extLst>
                    <a:ext uri="{A12FA001-AC4F-418D-AE19-62706E023703}">
                      <ahyp:hlinkClr val="tx"/>
                    </a:ext>
                  </a:extLst>
                </a:hlinkClick>
              </a:rPr>
              <a:t>Google</a:t>
            </a:r>
            <a:r>
              <a:rPr lang="en" sz="1200">
                <a:solidFill>
                  <a:schemeClr val="dk1"/>
                </a:solidFill>
              </a:rPr>
              <a:t>, </a:t>
            </a:r>
            <a:r>
              <a:rPr lang="en" sz="1200" u="sng">
                <a:solidFill>
                  <a:srgbClr val="FF8B48"/>
                </a:solidFill>
                <a:hlinkClick r:id="rId3">
                  <a:extLst>
                    <a:ext uri="{A12FA001-AC4F-418D-AE19-62706E023703}">
                      <ahyp:hlinkClr val="tx"/>
                    </a:ext>
                  </a:extLst>
                </a:hlinkClick>
              </a:rPr>
              <a:t>IBM</a:t>
            </a:r>
            <a:r>
              <a:rPr lang="en" sz="1200">
                <a:solidFill>
                  <a:schemeClr val="dk1"/>
                </a:solidFill>
              </a:rPr>
              <a:t>, and </a:t>
            </a:r>
            <a:r>
              <a:rPr lang="en" sz="1200" u="sng">
                <a:solidFill>
                  <a:srgbClr val="FF8B48"/>
                </a:solidFill>
                <a:hlinkClick r:id="rId4">
                  <a:extLst>
                    <a:ext uri="{A12FA001-AC4F-418D-AE19-62706E023703}">
                      <ahyp:hlinkClr val="tx"/>
                    </a:ext>
                  </a:extLst>
                </a:hlinkClick>
              </a:rPr>
              <a:t>Microsoft</a:t>
            </a:r>
            <a:r>
              <a:rPr lang="en" sz="1200">
                <a:solidFill>
                  <a:schemeClr val="dk1"/>
                </a:solidFill>
              </a:rPr>
              <a:t> have all released tools and guides to help with analyzing bias for a number of different data types</a:t>
            </a:r>
            <a:endParaRPr sz="1200">
              <a:solidFill>
                <a:schemeClr val="dk1"/>
              </a:solidFill>
            </a:endParaRPr>
          </a:p>
          <a:p>
            <a:pPr indent="-304800" lvl="0" marL="457200" rtl="0" algn="l">
              <a:lnSpc>
                <a:spcPct val="150000"/>
              </a:lnSpc>
              <a:spcBef>
                <a:spcPts val="0"/>
              </a:spcBef>
              <a:spcAft>
                <a:spcPts val="0"/>
              </a:spcAft>
              <a:buClr>
                <a:schemeClr val="dk1"/>
              </a:buClr>
              <a:buSzPts val="1200"/>
              <a:buChar char="●"/>
            </a:pPr>
            <a:r>
              <a:rPr lang="en" sz="1200">
                <a:solidFill>
                  <a:srgbClr val="A0A0A0"/>
                </a:solidFill>
                <a:highlight>
                  <a:srgbClr val="FFFFFF"/>
                </a:highlight>
              </a:rPr>
              <a:t>However, AI Fairness 360’s bias detection and mitigation algorithms are designed for binary classification problems that’s why it needs to be extended to multiclass and regression problems if your problem is more complex.</a:t>
            </a:r>
            <a:endParaRPr sz="1200">
              <a:solidFill>
                <a:srgbClr val="A0A0A0"/>
              </a:solidFill>
              <a:highlight>
                <a:srgbClr val="FFFFFF"/>
              </a:highlight>
            </a:endParaRPr>
          </a:p>
          <a:p>
            <a:pPr indent="0" lvl="0" marL="0" rtl="0" algn="l">
              <a:lnSpc>
                <a:spcPct val="150000"/>
              </a:lnSpc>
              <a:spcBef>
                <a:spcPts val="2400"/>
              </a:spcBef>
              <a:spcAft>
                <a:spcPts val="0"/>
              </a:spcAft>
              <a:buNone/>
            </a:pPr>
            <a:r>
              <a:rPr lang="en" sz="1200">
                <a:solidFill>
                  <a:srgbClr val="A0A0A0"/>
                </a:solidFill>
                <a:highlight>
                  <a:srgbClr val="FFFFFF"/>
                </a:highlight>
              </a:rPr>
              <a:t>IMAGE SRC: </a:t>
            </a:r>
            <a:r>
              <a:rPr lang="en" sz="1050">
                <a:solidFill>
                  <a:srgbClr val="1A73E8"/>
                </a:solidFill>
                <a:highlight>
                  <a:srgbClr val="FFFFFF"/>
                </a:highlight>
                <a:uFill>
                  <a:noFill/>
                </a:uFill>
                <a:latin typeface="Roboto"/>
                <a:ea typeface="Roboto"/>
                <a:cs typeface="Roboto"/>
                <a:sym typeface="Roboto"/>
                <a:hlinkClick r:id="rId5">
                  <a:extLst>
                    <a:ext uri="{A12FA001-AC4F-418D-AE19-62706E023703}">
                      <ahyp:hlinkClr val="tx"/>
                    </a:ext>
                  </a:extLst>
                </a:hlinkClick>
              </a:rPr>
              <a:t>https://aif360.mybluemix.net/?_ga=2.130485455.1744053973.1589509987-72020752.1588123896</a:t>
            </a:r>
            <a:endParaRPr sz="1200">
              <a:solidFill>
                <a:srgbClr val="A0A0A0"/>
              </a:solidFill>
              <a:highlight>
                <a:srgbClr val="FFFFFF"/>
              </a:highlight>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53f06fa7a3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53f06fa7a3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53f06fa7a3_0_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3f06fa7a3_0_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a27bd717d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a27bd717d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53f06fa7a3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3f06fa7a3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434343"/>
                </a:solidFill>
                <a:latin typeface="Roboto"/>
                <a:ea typeface="Roboto"/>
                <a:cs typeface="Roboto"/>
                <a:sym typeface="Roboto"/>
              </a:rPr>
              <a:t>Datasets are expected to resemble the probability distribution of observations</a:t>
            </a:r>
            <a:endParaRPr sz="4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53f06fa7a3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3f06fa7a3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53f06fa7a3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53f06fa7a3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you define the target variable, it’s best described as an art form rather than a perfect science. What is a good employee, and how can you put this in terms that a computer could parse/understand?</a:t>
            </a:r>
            <a:endParaRPr/>
          </a:p>
          <a:p>
            <a:pPr indent="0" lvl="0" marL="0" rtl="0" algn="l">
              <a:spcBef>
                <a:spcPts val="0"/>
              </a:spcBef>
              <a:spcAft>
                <a:spcPts val="0"/>
              </a:spcAft>
              <a:buNone/>
            </a:pPr>
            <a:r>
              <a:rPr lang="en"/>
              <a:t>So we come up with some quantifiable measures. </a:t>
            </a:r>
            <a:endParaRPr/>
          </a:p>
          <a:p>
            <a:pPr indent="0" lvl="0" marL="0" rtl="0" algn="l">
              <a:spcBef>
                <a:spcPts val="0"/>
              </a:spcBef>
              <a:spcAft>
                <a:spcPts val="0"/>
              </a:spcAft>
              <a:buNone/>
            </a:pPr>
            <a:r>
              <a:rPr lang="en"/>
              <a:t>But maybe you define this in ways that unintentionally disadvantages some class of people. (Poor people who use public transportation, or pregnant women or individuals with disabilities missing work)</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53f06fa7a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53f06fa7a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you define the target variable, it’s best described as an art form rather than a perfect science. What is a good employee, and how can you put this in terms that a computer could parse/understand?</a:t>
            </a:r>
            <a:endParaRPr/>
          </a:p>
          <a:p>
            <a:pPr indent="0" lvl="0" marL="0" rtl="0" algn="l">
              <a:spcBef>
                <a:spcPts val="0"/>
              </a:spcBef>
              <a:spcAft>
                <a:spcPts val="0"/>
              </a:spcAft>
              <a:buNone/>
            </a:pPr>
            <a:r>
              <a:rPr lang="en"/>
              <a:t>So we come up with some quantifiable measures. </a:t>
            </a:r>
            <a:endParaRPr/>
          </a:p>
          <a:p>
            <a:pPr indent="0" lvl="0" marL="0" rtl="0" algn="l">
              <a:spcBef>
                <a:spcPts val="0"/>
              </a:spcBef>
              <a:spcAft>
                <a:spcPts val="0"/>
              </a:spcAft>
              <a:buNone/>
            </a:pPr>
            <a:r>
              <a:rPr lang="en"/>
              <a:t>But maybe you define this in ways that unintentionally disadvantages some class of people. (Poor people who use public transportation, or pregnant women or individuals with disabilities missing work)</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53f06fa7a3_0_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53f06fa7a3_0_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 reused from Ch.1</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 Crimson">
  <p:cSld name="CUSTOM_2_1_1">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2" name="Google Shape;52;p13"/>
          <p:cNvSpPr/>
          <p:nvPr/>
        </p:nvSpPr>
        <p:spPr>
          <a:xfrm>
            <a:off x="522575" y="3458700"/>
            <a:ext cx="465900" cy="94500"/>
          </a:xfrm>
          <a:prstGeom prst="roundRect">
            <a:avLst>
              <a:gd fmla="val 50000" name="adj"/>
            </a:avLst>
          </a:prstGeom>
          <a:solidFill>
            <a:srgbClr val="A51C3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13"/>
          <p:cNvSpPr txBox="1"/>
          <p:nvPr>
            <p:ph idx="1"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1600"/>
              </a:spcBef>
              <a:spcAft>
                <a:spcPts val="0"/>
              </a:spcAft>
              <a:buNone/>
              <a:defRPr sz="1800"/>
            </a:lvl2pPr>
            <a:lvl3pPr lvl="2" rtl="0">
              <a:spcBef>
                <a:spcPts val="1600"/>
              </a:spcBef>
              <a:spcAft>
                <a:spcPts val="0"/>
              </a:spcAft>
              <a:buNone/>
              <a:defRPr sz="1800"/>
            </a:lvl3pPr>
            <a:lvl4pPr lvl="3" rtl="0">
              <a:spcBef>
                <a:spcPts val="1600"/>
              </a:spcBef>
              <a:spcAft>
                <a:spcPts val="0"/>
              </a:spcAft>
              <a:buNone/>
              <a:defRPr sz="1800"/>
            </a:lvl4pPr>
            <a:lvl5pPr lvl="4" rtl="0">
              <a:spcBef>
                <a:spcPts val="1600"/>
              </a:spcBef>
              <a:spcAft>
                <a:spcPts val="0"/>
              </a:spcAft>
              <a:buNone/>
              <a:defRPr sz="1800"/>
            </a:lvl5pPr>
            <a:lvl6pPr lvl="5" rtl="0">
              <a:spcBef>
                <a:spcPts val="1600"/>
              </a:spcBef>
              <a:spcAft>
                <a:spcPts val="0"/>
              </a:spcAft>
              <a:buNone/>
              <a:defRPr sz="1800"/>
            </a:lvl6pPr>
            <a:lvl7pPr lvl="6" rtl="0">
              <a:spcBef>
                <a:spcPts val="1600"/>
              </a:spcBef>
              <a:spcAft>
                <a:spcPts val="0"/>
              </a:spcAft>
              <a:buNone/>
              <a:defRPr sz="1800"/>
            </a:lvl7pPr>
            <a:lvl8pPr lvl="7" rtl="0">
              <a:spcBef>
                <a:spcPts val="1600"/>
              </a:spcBef>
              <a:spcAft>
                <a:spcPts val="0"/>
              </a:spcAft>
              <a:buNone/>
              <a:defRPr sz="1800"/>
            </a:lvl8pPr>
            <a:lvl9pPr lvl="8" rtl="0">
              <a:spcBef>
                <a:spcPts val="1600"/>
              </a:spcBef>
              <a:spcAft>
                <a:spcPts val="1600"/>
              </a:spcAft>
              <a:buNone/>
              <a:defRPr sz="1800"/>
            </a:lvl9pPr>
          </a:lstStyle>
          <a:p/>
        </p:txBody>
      </p:sp>
      <p:sp>
        <p:nvSpPr>
          <p:cNvPr id="54" name="Google Shape;54;p13"/>
          <p:cNvSpPr txBox="1"/>
          <p:nvPr/>
        </p:nvSpPr>
        <p:spPr>
          <a:xfrm>
            <a:off x="6627000" y="3606900"/>
            <a:ext cx="2517000" cy="1536600"/>
          </a:xfrm>
          <a:prstGeom prst="rect">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FFFFF"/>
                </a:solidFill>
                <a:latin typeface="Google Sans"/>
                <a:ea typeface="Google Sans"/>
                <a:cs typeface="Google Sans"/>
                <a:sym typeface="Google Sans"/>
              </a:rPr>
              <a:t>Leave space for headshot</a:t>
            </a:r>
            <a:endParaRPr b="1" sz="1700">
              <a:solidFill>
                <a:srgbClr val="FFFFFF"/>
              </a:solidFill>
              <a:latin typeface="Google Sans"/>
              <a:ea typeface="Google Sans"/>
              <a:cs typeface="Google Sans"/>
              <a:sym typeface="Google Sans"/>
            </a:endParaRPr>
          </a:p>
        </p:txBody>
      </p:sp>
      <p:sp>
        <p:nvSpPr>
          <p:cNvPr id="55" name="Google Shape;55;p13"/>
          <p:cNvSpPr txBox="1"/>
          <p:nvPr>
            <p:ph idx="2" type="subTitle"/>
          </p:nvPr>
        </p:nvSpPr>
        <p:spPr>
          <a:xfrm>
            <a:off x="422950" y="2984175"/>
            <a:ext cx="7801200" cy="364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rimson">
  <p:cSld name="CUSTOM">
    <p:spTree>
      <p:nvGrpSpPr>
        <p:cNvPr id="59" name="Shape 59"/>
        <p:cNvGrpSpPr/>
        <p:nvPr/>
      </p:nvGrpSpPr>
      <p:grpSpPr>
        <a:xfrm>
          <a:off x="0" y="0"/>
          <a:ext cx="0" cy="0"/>
          <a:chOff x="0" y="0"/>
          <a:chExt cx="0" cy="0"/>
        </a:xfrm>
      </p:grpSpPr>
      <p:sp>
        <p:nvSpPr>
          <p:cNvPr id="60" name="Google Shape;60;p15"/>
          <p:cNvSpPr/>
          <p:nvPr/>
        </p:nvSpPr>
        <p:spPr>
          <a:xfrm>
            <a:off x="50" y="0"/>
            <a:ext cx="9144000" cy="45240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61" name="Google Shape;61;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62" name="Google Shape;62;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3200"/>
              <a:buFont typeface="Google Sans"/>
              <a:buNone/>
              <a:defRPr b="0" i="0" sz="44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Orange">
  <p:cSld name="CUSTOM_1">
    <p:spTree>
      <p:nvGrpSpPr>
        <p:cNvPr id="63" name="Shape 63"/>
        <p:cNvGrpSpPr/>
        <p:nvPr/>
      </p:nvGrpSpPr>
      <p:grpSpPr>
        <a:xfrm>
          <a:off x="0" y="0"/>
          <a:ext cx="0" cy="0"/>
          <a:chOff x="0" y="0"/>
          <a:chExt cx="0" cy="0"/>
        </a:xfrm>
      </p:grpSpPr>
      <p:sp>
        <p:nvSpPr>
          <p:cNvPr id="64" name="Google Shape;64;p16"/>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65" name="Google Shape;65;p1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66" name="Google Shape;66;p1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3200"/>
              <a:buFont typeface="Google Sans"/>
              <a:buNone/>
              <a:defRPr b="0" i="0" sz="44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Crimson">
  <p:cSld name="TITLE_2">
    <p:spTree>
      <p:nvGrpSpPr>
        <p:cNvPr id="67" name="Shape 67"/>
        <p:cNvGrpSpPr/>
        <p:nvPr/>
      </p:nvGrpSpPr>
      <p:grpSpPr>
        <a:xfrm>
          <a:off x="0" y="0"/>
          <a:ext cx="0" cy="0"/>
          <a:chOff x="0" y="0"/>
          <a:chExt cx="0" cy="0"/>
        </a:xfrm>
      </p:grpSpPr>
      <p:sp>
        <p:nvSpPr>
          <p:cNvPr id="68" name="Google Shape;68;p1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 name="Google Shape;69;p17"/>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Orange">
  <p:cSld name="TITLE_2_4">
    <p:spTree>
      <p:nvGrpSpPr>
        <p:cNvPr id="70" name="Shape 70"/>
        <p:cNvGrpSpPr/>
        <p:nvPr/>
      </p:nvGrpSpPr>
      <p:grpSpPr>
        <a:xfrm>
          <a:off x="0" y="0"/>
          <a:ext cx="0" cy="0"/>
          <a:chOff x="0" y="0"/>
          <a:chExt cx="0" cy="0"/>
        </a:xfrm>
      </p:grpSpPr>
      <p:sp>
        <p:nvSpPr>
          <p:cNvPr id="71" name="Google Shape;71;p1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 name="Google Shape;72;p18"/>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Box - Crimson">
  <p:cSld name="TITLE_2_3">
    <p:spTree>
      <p:nvGrpSpPr>
        <p:cNvPr id="73" name="Shape 73"/>
        <p:cNvGrpSpPr/>
        <p:nvPr/>
      </p:nvGrpSpPr>
      <p:grpSpPr>
        <a:xfrm>
          <a:off x="0" y="0"/>
          <a:ext cx="0" cy="0"/>
          <a:chOff x="0" y="0"/>
          <a:chExt cx="0" cy="0"/>
        </a:xfrm>
      </p:grpSpPr>
      <p:sp>
        <p:nvSpPr>
          <p:cNvPr id="74" name="Google Shape;74;p19"/>
          <p:cNvSpPr txBox="1"/>
          <p:nvPr>
            <p:ph idx="1" type="body"/>
          </p:nvPr>
        </p:nvSpPr>
        <p:spPr>
          <a:xfrm>
            <a:off x="426300" y="1742775"/>
            <a:ext cx="3966600" cy="2760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75" name="Google Shape;75;p19"/>
          <p:cNvSpPr/>
          <p:nvPr/>
        </p:nvSpPr>
        <p:spPr>
          <a:xfrm>
            <a:off x="426300" y="264375"/>
            <a:ext cx="7797000" cy="6429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 name="Google Shape;76;p19"/>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 name="Google Shape;77;p19"/>
          <p:cNvSpPr txBox="1"/>
          <p:nvPr>
            <p:ph type="title"/>
          </p:nvPr>
        </p:nvSpPr>
        <p:spPr>
          <a:xfrm>
            <a:off x="344500" y="264375"/>
            <a:ext cx="7797000" cy="5712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Box - Orange">
  <p:cSld name="TITLE_2_3_4">
    <p:spTree>
      <p:nvGrpSpPr>
        <p:cNvPr id="78" name="Shape 78"/>
        <p:cNvGrpSpPr/>
        <p:nvPr/>
      </p:nvGrpSpPr>
      <p:grpSpPr>
        <a:xfrm>
          <a:off x="0" y="0"/>
          <a:ext cx="0" cy="0"/>
          <a:chOff x="0" y="0"/>
          <a:chExt cx="0" cy="0"/>
        </a:xfrm>
      </p:grpSpPr>
      <p:sp>
        <p:nvSpPr>
          <p:cNvPr id="79" name="Google Shape;79;p20"/>
          <p:cNvSpPr txBox="1"/>
          <p:nvPr>
            <p:ph idx="1" type="body"/>
          </p:nvPr>
        </p:nvSpPr>
        <p:spPr>
          <a:xfrm>
            <a:off x="426300" y="1742775"/>
            <a:ext cx="3966600" cy="2760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80" name="Google Shape;80;p2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81" name="Google Shape;81;p20"/>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2" name="Google Shape;82;p20"/>
          <p:cNvSpPr txBox="1"/>
          <p:nvPr>
            <p:ph type="title"/>
          </p:nvPr>
        </p:nvSpPr>
        <p:spPr>
          <a:xfrm>
            <a:off x="344500" y="264375"/>
            <a:ext cx="7797000" cy="5451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Box - Crimson 1">
  <p:cSld name="TITLE_2_3_3">
    <p:spTree>
      <p:nvGrpSpPr>
        <p:cNvPr id="83" name="Shape 83"/>
        <p:cNvGrpSpPr/>
        <p:nvPr/>
      </p:nvGrpSpPr>
      <p:grpSpPr>
        <a:xfrm>
          <a:off x="0" y="0"/>
          <a:ext cx="0" cy="0"/>
          <a:chOff x="0" y="0"/>
          <a:chExt cx="0" cy="0"/>
        </a:xfrm>
      </p:grpSpPr>
      <p:sp>
        <p:nvSpPr>
          <p:cNvPr id="84" name="Google Shape;84;p21"/>
          <p:cNvSpPr txBox="1"/>
          <p:nvPr>
            <p:ph idx="1" type="body"/>
          </p:nvPr>
        </p:nvSpPr>
        <p:spPr>
          <a:xfrm>
            <a:off x="344500" y="1546975"/>
            <a:ext cx="84477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85" name="Google Shape;85;p2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86" name="Google Shape;86;p21"/>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 name="Google Shape;87;p21"/>
          <p:cNvSpPr txBox="1"/>
          <p:nvPr>
            <p:ph type="title"/>
          </p:nvPr>
        </p:nvSpPr>
        <p:spPr>
          <a:xfrm>
            <a:off x="344500" y="264375"/>
            <a:ext cx="7797000" cy="5385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Box - Orange">
  <p:cSld name="TITLE_2_3_2">
    <p:spTree>
      <p:nvGrpSpPr>
        <p:cNvPr id="88" name="Shape 88"/>
        <p:cNvGrpSpPr/>
        <p:nvPr/>
      </p:nvGrpSpPr>
      <p:grpSpPr>
        <a:xfrm>
          <a:off x="0" y="0"/>
          <a:ext cx="0" cy="0"/>
          <a:chOff x="0" y="0"/>
          <a:chExt cx="0" cy="0"/>
        </a:xfrm>
      </p:grpSpPr>
      <p:sp>
        <p:nvSpPr>
          <p:cNvPr id="89" name="Google Shape;89;p22"/>
          <p:cNvSpPr txBox="1"/>
          <p:nvPr>
            <p:ph idx="1" type="body"/>
          </p:nvPr>
        </p:nvSpPr>
        <p:spPr>
          <a:xfrm>
            <a:off x="344500" y="1546975"/>
            <a:ext cx="84477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90" name="Google Shape;90;p22"/>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1" name="Google Shape;91;p22"/>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92" name="Google Shape;92;p22"/>
          <p:cNvSpPr txBox="1"/>
          <p:nvPr>
            <p:ph type="title"/>
          </p:nvPr>
        </p:nvSpPr>
        <p:spPr>
          <a:xfrm>
            <a:off x="344500" y="264375"/>
            <a:ext cx="7797000" cy="5514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ox - Crimson">
  <p:cSld name="TITLE_2_3_1">
    <p:spTree>
      <p:nvGrpSpPr>
        <p:cNvPr id="93" name="Shape 93"/>
        <p:cNvGrpSpPr/>
        <p:nvPr/>
      </p:nvGrpSpPr>
      <p:grpSpPr>
        <a:xfrm>
          <a:off x="0" y="0"/>
          <a:ext cx="0" cy="0"/>
          <a:chOff x="0" y="0"/>
          <a:chExt cx="0" cy="0"/>
        </a:xfrm>
      </p:grpSpPr>
      <p:sp>
        <p:nvSpPr>
          <p:cNvPr id="94" name="Google Shape;94;p23"/>
          <p:cNvSpPr txBox="1"/>
          <p:nvPr>
            <p:ph idx="1" type="body"/>
          </p:nvPr>
        </p:nvSpPr>
        <p:spPr>
          <a:xfrm>
            <a:off x="344500"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95" name="Google Shape;95;p23"/>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6" name="Google Shape;96;p23"/>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97" name="Google Shape;97;p23"/>
          <p:cNvSpPr txBox="1"/>
          <p:nvPr>
            <p:ph type="title"/>
          </p:nvPr>
        </p:nvSpPr>
        <p:spPr>
          <a:xfrm>
            <a:off x="344500" y="264375"/>
            <a:ext cx="7797000" cy="5514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
        <p:nvSpPr>
          <p:cNvPr id="98" name="Google Shape;98;p23"/>
          <p:cNvSpPr txBox="1"/>
          <p:nvPr>
            <p:ph idx="2" type="body"/>
          </p:nvPr>
        </p:nvSpPr>
        <p:spPr>
          <a:xfrm>
            <a:off x="4802775"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ox - Orange">
  <p:cSld name="TITLE_2_3_1_1">
    <p:spTree>
      <p:nvGrpSpPr>
        <p:cNvPr id="99" name="Shape 99"/>
        <p:cNvGrpSpPr/>
        <p:nvPr/>
      </p:nvGrpSpPr>
      <p:grpSpPr>
        <a:xfrm>
          <a:off x="0" y="0"/>
          <a:ext cx="0" cy="0"/>
          <a:chOff x="0" y="0"/>
          <a:chExt cx="0" cy="0"/>
        </a:xfrm>
      </p:grpSpPr>
      <p:sp>
        <p:nvSpPr>
          <p:cNvPr id="100" name="Google Shape;100;p24"/>
          <p:cNvSpPr txBox="1"/>
          <p:nvPr>
            <p:ph idx="1" type="body"/>
          </p:nvPr>
        </p:nvSpPr>
        <p:spPr>
          <a:xfrm>
            <a:off x="344500"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101" name="Google Shape;101;p2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2" name="Google Shape;102;p24"/>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3" name="Google Shape;103;p24"/>
          <p:cNvSpPr txBox="1"/>
          <p:nvPr>
            <p:ph type="title"/>
          </p:nvPr>
        </p:nvSpPr>
        <p:spPr>
          <a:xfrm>
            <a:off x="344500" y="264375"/>
            <a:ext cx="7797000" cy="5385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
        <p:nvSpPr>
          <p:cNvPr id="104" name="Google Shape;104;p24"/>
          <p:cNvSpPr txBox="1"/>
          <p:nvPr>
            <p:ph idx="2" type="body"/>
          </p:nvPr>
        </p:nvSpPr>
        <p:spPr>
          <a:xfrm>
            <a:off x="4802775"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05" name="Shape 105"/>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rimson">
  <p:cSld name="TITLE_2_2_1">
    <p:spTree>
      <p:nvGrpSpPr>
        <p:cNvPr id="106" name="Shape 106"/>
        <p:cNvGrpSpPr/>
        <p:nvPr/>
      </p:nvGrpSpPr>
      <p:grpSpPr>
        <a:xfrm>
          <a:off x="0" y="0"/>
          <a:ext cx="0" cy="0"/>
          <a:chOff x="0" y="0"/>
          <a:chExt cx="0" cy="0"/>
        </a:xfrm>
      </p:grpSpPr>
      <p:sp>
        <p:nvSpPr>
          <p:cNvPr id="107" name="Google Shape;107;p26"/>
          <p:cNvSpPr txBox="1"/>
          <p:nvPr>
            <p:ph idx="1" type="body"/>
          </p:nvPr>
        </p:nvSpPr>
        <p:spPr>
          <a:xfrm>
            <a:off x="344501" y="1718700"/>
            <a:ext cx="2976600" cy="2046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108" name="Google Shape;108;p26"/>
          <p:cNvSpPr txBox="1"/>
          <p:nvPr>
            <p:ph type="title"/>
          </p:nvPr>
        </p:nvSpPr>
        <p:spPr>
          <a:xfrm>
            <a:off x="344500" y="603900"/>
            <a:ext cx="3864600" cy="969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6"/>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1" name="Google Shape;111;p2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Orange">
  <p:cSld name="TITLE_2_2_1_1">
    <p:spTree>
      <p:nvGrpSpPr>
        <p:cNvPr id="112" name="Shape 112"/>
        <p:cNvGrpSpPr/>
        <p:nvPr/>
      </p:nvGrpSpPr>
      <p:grpSpPr>
        <a:xfrm>
          <a:off x="0" y="0"/>
          <a:ext cx="0" cy="0"/>
          <a:chOff x="0" y="0"/>
          <a:chExt cx="0" cy="0"/>
        </a:xfrm>
      </p:grpSpPr>
      <p:sp>
        <p:nvSpPr>
          <p:cNvPr id="113" name="Google Shape;113;p27"/>
          <p:cNvSpPr txBox="1"/>
          <p:nvPr>
            <p:ph idx="1" type="body"/>
          </p:nvPr>
        </p:nvSpPr>
        <p:spPr>
          <a:xfrm>
            <a:off x="344501" y="1718700"/>
            <a:ext cx="2976600" cy="2046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114" name="Google Shape;114;p27"/>
          <p:cNvSpPr txBox="1"/>
          <p:nvPr>
            <p:ph type="title"/>
          </p:nvPr>
        </p:nvSpPr>
        <p:spPr>
          <a:xfrm>
            <a:off x="344500" y="603900"/>
            <a:ext cx="3864600" cy="9627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9pPr>
          </a:lstStyle>
          <a:p/>
        </p:txBody>
      </p:sp>
      <p:sp>
        <p:nvSpPr>
          <p:cNvPr id="115" name="Google Shape;115;p2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7"/>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7" name="Google Shape;117;p2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118" name="Shape 118"/>
        <p:cNvGrpSpPr/>
        <p:nvPr/>
      </p:nvGrpSpPr>
      <p:grpSpPr>
        <a:xfrm>
          <a:off x="0" y="0"/>
          <a:ext cx="0" cy="0"/>
          <a:chOff x="0" y="0"/>
          <a:chExt cx="0" cy="0"/>
        </a:xfrm>
      </p:grpSpPr>
      <p:sp>
        <p:nvSpPr>
          <p:cNvPr id="119" name="Google Shape;119;p2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 Crimson">
  <p:cSld name="CUSTOM_2_1_1">
    <p:bg>
      <p:bgPr>
        <a:solidFill>
          <a:srgbClr val="FFFFFF"/>
        </a:solidFill>
      </p:bgPr>
    </p:bg>
    <p:spTree>
      <p:nvGrpSpPr>
        <p:cNvPr id="120" name="Shape 120"/>
        <p:cNvGrpSpPr/>
        <p:nvPr/>
      </p:nvGrpSpPr>
      <p:grpSpPr>
        <a:xfrm>
          <a:off x="0" y="0"/>
          <a:ext cx="0" cy="0"/>
          <a:chOff x="0" y="0"/>
          <a:chExt cx="0" cy="0"/>
        </a:xfrm>
      </p:grpSpPr>
      <p:sp>
        <p:nvSpPr>
          <p:cNvPr id="121" name="Google Shape;121;p29"/>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22" name="Google Shape;122;p29"/>
          <p:cNvSpPr/>
          <p:nvPr/>
        </p:nvSpPr>
        <p:spPr>
          <a:xfrm>
            <a:off x="522575" y="3458700"/>
            <a:ext cx="465900" cy="94500"/>
          </a:xfrm>
          <a:prstGeom prst="roundRect">
            <a:avLst>
              <a:gd fmla="val 50000" name="adj"/>
            </a:avLst>
          </a:prstGeom>
          <a:solidFill>
            <a:srgbClr val="A51C3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9"/>
          <p:cNvSpPr txBox="1"/>
          <p:nvPr>
            <p:ph idx="1"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
        <p:nvSpPr>
          <p:cNvPr id="124" name="Google Shape;124;p29"/>
          <p:cNvSpPr txBox="1"/>
          <p:nvPr>
            <p:ph idx="2" type="subTitle"/>
          </p:nvPr>
        </p:nvSpPr>
        <p:spPr>
          <a:xfrm>
            <a:off x="422950" y="2984175"/>
            <a:ext cx="7801200" cy="364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 Orange">
  <p:cSld name="CUSTOM_2_1_1_1">
    <p:bg>
      <p:bgPr>
        <a:solidFill>
          <a:srgbClr val="FFFFFF"/>
        </a:solidFill>
      </p:bgPr>
    </p:bg>
    <p:spTree>
      <p:nvGrpSpPr>
        <p:cNvPr id="125" name="Shape 125"/>
        <p:cNvGrpSpPr/>
        <p:nvPr/>
      </p:nvGrpSpPr>
      <p:grpSpPr>
        <a:xfrm>
          <a:off x="0" y="0"/>
          <a:ext cx="0" cy="0"/>
          <a:chOff x="0" y="0"/>
          <a:chExt cx="0" cy="0"/>
        </a:xfrm>
      </p:grpSpPr>
      <p:sp>
        <p:nvSpPr>
          <p:cNvPr id="126" name="Google Shape;126;p30"/>
          <p:cNvSpPr txBox="1"/>
          <p:nvPr>
            <p:ph idx="1" type="subTitle"/>
          </p:nvPr>
        </p:nvSpPr>
        <p:spPr>
          <a:xfrm>
            <a:off x="422950" y="2984175"/>
            <a:ext cx="7801200" cy="364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127" name="Google Shape;127;p3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28" name="Google Shape;128;p30"/>
          <p:cNvSpPr/>
          <p:nvPr/>
        </p:nvSpPr>
        <p:spPr>
          <a:xfrm>
            <a:off x="522575" y="3458700"/>
            <a:ext cx="465900" cy="94500"/>
          </a:xfrm>
          <a:prstGeom prst="roundRect">
            <a:avLst>
              <a:gd fmla="val 50000" name="adj"/>
            </a:avLst>
          </a:prstGeom>
          <a:solidFill>
            <a:srgbClr val="EA86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3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7" Type="http://schemas.openxmlformats.org/officeDocument/2006/relationships/theme" Target="../theme/theme1.xml"/><Relationship Id="rId16" Type="http://schemas.openxmlformats.org/officeDocument/2006/relationships/slideLayout" Target="../slideLayouts/slideLayout28.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6" name="Shape 56"/>
        <p:cNvGrpSpPr/>
        <p:nvPr/>
      </p:nvGrpSpPr>
      <p:grpSpPr>
        <a:xfrm>
          <a:off x="0" y="0"/>
          <a:ext cx="0" cy="0"/>
          <a:chOff x="0" y="0"/>
          <a:chExt cx="0" cy="0"/>
        </a:xfrm>
      </p:grpSpPr>
      <p:sp>
        <p:nvSpPr>
          <p:cNvPr id="57" name="Google Shape;57;p1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1pPr>
            <a:lvl2pPr indent="-342900" lvl="1" marL="9144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2pPr>
            <a:lvl3pPr indent="-342900" lvl="2" marL="13716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3pPr>
            <a:lvl4pPr indent="-342900" lvl="3" marL="18288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4pPr>
            <a:lvl5pPr indent="-342900" lvl="4" marL="22860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5pPr>
            <a:lvl6pPr indent="-342900" lvl="5" marL="27432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6pPr>
            <a:lvl7pPr indent="-342900" lvl="6" marL="32004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7pPr>
            <a:lvl8pPr indent="-342900" lvl="7" marL="36576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8pPr>
            <a:lvl9pPr indent="-342900" lvl="8" marL="41148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9pPr>
          </a:lstStyle>
          <a:p/>
        </p:txBody>
      </p:sp>
      <p:sp>
        <p:nvSpPr>
          <p:cNvPr id="58" name="Google Shape;58;p1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3000"/>
              <a:buFont typeface="Google Sans"/>
              <a:buNone/>
              <a:defRPr b="0" i="0" sz="30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9pPr>
          </a:lstStyle>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comments" Target="../comments/comment1.xml"/><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 Id="rId3" Type="http://schemas.openxmlformats.org/officeDocument/2006/relationships/comments" Target="../comments/comment2.xml"/><Relationship Id="rId4" Type="http://schemas.openxmlformats.org/officeDocument/2006/relationships/image" Target="../media/image14.png"/><Relationship Id="rId5" Type="http://schemas.openxmlformats.org/officeDocument/2006/relationships/image" Target="../media/image5.png"/><Relationship Id="rId6" Type="http://schemas.openxmlformats.org/officeDocument/2006/relationships/image" Target="../media/image8.png"/><Relationship Id="rId7" Type="http://schemas.openxmlformats.org/officeDocument/2006/relationships/image" Target="../media/image12.png"/></Relationships>
</file>

<file path=ppt/slides/_rels/slide14.xml.rels><?xml version="1.0" encoding="UTF-8" standalone="yes"?><Relationships xmlns="http://schemas.openxmlformats.org/package/2006/relationships"><Relationship Id="rId11" Type="http://schemas.openxmlformats.org/officeDocument/2006/relationships/image" Target="../media/image9.png"/><Relationship Id="rId10" Type="http://schemas.openxmlformats.org/officeDocument/2006/relationships/image" Target="../media/image11.png"/><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comments" Target="../comments/comment3.xml"/><Relationship Id="rId4" Type="http://schemas.openxmlformats.org/officeDocument/2006/relationships/image" Target="../media/image14.png"/><Relationship Id="rId9"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8.png"/><Relationship Id="rId7" Type="http://schemas.openxmlformats.org/officeDocument/2006/relationships/image" Target="../media/image12.png"/><Relationship Id="rId8" Type="http://schemas.openxmlformats.org/officeDocument/2006/relationships/image" Target="../media/image10.png"/></Relationships>
</file>

<file path=ppt/slides/_rels/slide15.xml.rels><?xml version="1.0" encoding="UTF-8" standalone="yes"?><Relationships xmlns="http://schemas.openxmlformats.org/package/2006/relationships"><Relationship Id="rId10" Type="http://schemas.openxmlformats.org/officeDocument/2006/relationships/image" Target="../media/image9.png"/><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5.png"/><Relationship Id="rId9" Type="http://schemas.openxmlformats.org/officeDocument/2006/relationships/image" Target="../media/image11.png"/><Relationship Id="rId5" Type="http://schemas.openxmlformats.org/officeDocument/2006/relationships/image" Target="../media/image8.png"/><Relationship Id="rId6" Type="http://schemas.openxmlformats.org/officeDocument/2006/relationships/image" Target="../media/image12.png"/><Relationship Id="rId7" Type="http://schemas.openxmlformats.org/officeDocument/2006/relationships/image" Target="../media/image10.png"/><Relationship Id="rId8"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comments" Target="../comments/comment4.xml"/><Relationship Id="rId4" Type="http://schemas.openxmlformats.org/officeDocument/2006/relationships/image" Target="../media/image18.jpg"/><Relationship Id="rId5" Type="http://schemas.openxmlformats.org/officeDocument/2006/relationships/image" Target="../media/image22.png"/><Relationship Id="rId6"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comments" Target="../comments/comment5.xml"/><Relationship Id="rId4" Type="http://schemas.openxmlformats.org/officeDocument/2006/relationships/image" Target="../media/image21.png"/><Relationship Id="rId5" Type="http://schemas.openxmlformats.org/officeDocument/2006/relationships/image" Target="../media/image1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comments" Target="../comments/comment6.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31"/>
          <p:cNvSpPr txBox="1"/>
          <p:nvPr>
            <p:ph idx="2" type="subTitle"/>
          </p:nvPr>
        </p:nvSpPr>
        <p:spPr>
          <a:xfrm>
            <a:off x="422950" y="2984175"/>
            <a:ext cx="7801200" cy="3642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sp>
        <p:nvSpPr>
          <p:cNvPr id="135" name="Google Shape;135;p31"/>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434343"/>
                </a:solidFill>
              </a:rPr>
              <a:t>Is the Dataset Biased? </a:t>
            </a:r>
            <a:endParaRPr>
              <a:solidFill>
                <a:srgbClr val="434343"/>
              </a:solidFill>
            </a:endParaRPr>
          </a:p>
        </p:txBody>
      </p:sp>
      <p:sp>
        <p:nvSpPr>
          <p:cNvPr id="136" name="Google Shape;136;p31"/>
          <p:cNvSpPr txBox="1"/>
          <p:nvPr>
            <p:ph idx="1"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40"/>
          <p:cNvSpPr txBox="1"/>
          <p:nvPr>
            <p:ph idx="1" type="body"/>
          </p:nvPr>
        </p:nvSpPr>
        <p:spPr>
          <a:xfrm>
            <a:off x="348150" y="997200"/>
            <a:ext cx="8036400" cy="53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ogle Sans"/>
                <a:ea typeface="Google Sans"/>
                <a:cs typeface="Google Sans"/>
                <a:sym typeface="Google Sans"/>
              </a:rPr>
              <a:t>Labels applied to the training data must serve as </a:t>
            </a:r>
            <a:r>
              <a:rPr b="1" lang="en">
                <a:solidFill>
                  <a:schemeClr val="dk1"/>
                </a:solidFill>
                <a:latin typeface="Google Sans"/>
                <a:ea typeface="Google Sans"/>
                <a:cs typeface="Google Sans"/>
                <a:sym typeface="Google Sans"/>
              </a:rPr>
              <a:t>ground truth</a:t>
            </a:r>
            <a:endParaRPr b="1">
              <a:solidFill>
                <a:schemeClr val="dk1"/>
              </a:solidFill>
              <a:latin typeface="Google Sans"/>
              <a:ea typeface="Google Sans"/>
              <a:cs typeface="Google Sans"/>
              <a:sym typeface="Google Sans"/>
            </a:endParaRPr>
          </a:p>
          <a:p>
            <a:pPr indent="0" lvl="0" marL="0" rtl="0" algn="l">
              <a:lnSpc>
                <a:spcPct val="115000"/>
              </a:lnSpc>
              <a:spcBef>
                <a:spcPts val="1600"/>
              </a:spcBef>
              <a:spcAft>
                <a:spcPts val="1600"/>
              </a:spcAft>
              <a:buNone/>
            </a:pPr>
            <a:r>
              <a:t/>
            </a:r>
            <a:endParaRPr>
              <a:solidFill>
                <a:schemeClr val="dk1"/>
              </a:solidFill>
              <a:latin typeface="Google Sans"/>
              <a:ea typeface="Google Sans"/>
              <a:cs typeface="Google Sans"/>
              <a:sym typeface="Google Sans"/>
            </a:endParaRPr>
          </a:p>
        </p:txBody>
      </p:sp>
      <p:sp>
        <p:nvSpPr>
          <p:cNvPr id="244" name="Google Shape;244;p40"/>
          <p:cNvSpPr txBox="1"/>
          <p:nvPr>
            <p:ph type="title"/>
          </p:nvPr>
        </p:nvSpPr>
        <p:spPr>
          <a:xfrm>
            <a:off x="348150" y="244000"/>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b="1" lang="en"/>
              <a:t> Labeling</a:t>
            </a:r>
            <a:r>
              <a:rPr lang="en"/>
              <a:t> the Data</a:t>
            </a:r>
            <a:endParaRPr/>
          </a:p>
        </p:txBody>
      </p:sp>
      <p:pic>
        <p:nvPicPr>
          <p:cNvPr id="245" name="Google Shape;245;p40"/>
          <p:cNvPicPr preferRelativeResize="0"/>
          <p:nvPr/>
        </p:nvPicPr>
        <p:blipFill>
          <a:blip r:embed="rId4">
            <a:alphaModFix/>
          </a:blip>
          <a:stretch>
            <a:fillRect/>
          </a:stretch>
        </p:blipFill>
        <p:spPr>
          <a:xfrm>
            <a:off x="1637575" y="1918463"/>
            <a:ext cx="1720000" cy="1731975"/>
          </a:xfrm>
          <a:prstGeom prst="rect">
            <a:avLst/>
          </a:prstGeom>
          <a:noFill/>
          <a:ln>
            <a:noFill/>
          </a:ln>
        </p:spPr>
      </p:pic>
      <p:pic>
        <p:nvPicPr>
          <p:cNvPr id="246" name="Google Shape;246;p40"/>
          <p:cNvPicPr preferRelativeResize="0"/>
          <p:nvPr/>
        </p:nvPicPr>
        <p:blipFill>
          <a:blip r:embed="rId5">
            <a:alphaModFix/>
          </a:blip>
          <a:stretch>
            <a:fillRect/>
          </a:stretch>
        </p:blipFill>
        <p:spPr>
          <a:xfrm>
            <a:off x="3712000" y="1918463"/>
            <a:ext cx="1720000" cy="1731984"/>
          </a:xfrm>
          <a:prstGeom prst="rect">
            <a:avLst/>
          </a:prstGeom>
          <a:noFill/>
          <a:ln>
            <a:noFill/>
          </a:ln>
        </p:spPr>
      </p:pic>
      <p:sp>
        <p:nvSpPr>
          <p:cNvPr id="247" name="Google Shape;247;p40"/>
          <p:cNvSpPr txBox="1"/>
          <p:nvPr/>
        </p:nvSpPr>
        <p:spPr>
          <a:xfrm>
            <a:off x="2090775" y="3650450"/>
            <a:ext cx="813600" cy="28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Horse</a:t>
            </a:r>
            <a:endParaRPr b="1">
              <a:solidFill>
                <a:schemeClr val="dk1"/>
              </a:solidFill>
              <a:latin typeface="Google Sans"/>
              <a:ea typeface="Google Sans"/>
              <a:cs typeface="Google Sans"/>
              <a:sym typeface="Google Sans"/>
            </a:endParaRPr>
          </a:p>
        </p:txBody>
      </p:sp>
      <p:sp>
        <p:nvSpPr>
          <p:cNvPr id="248" name="Google Shape;248;p40"/>
          <p:cNvSpPr txBox="1"/>
          <p:nvPr/>
        </p:nvSpPr>
        <p:spPr>
          <a:xfrm>
            <a:off x="4165200" y="3650450"/>
            <a:ext cx="813600" cy="28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Human</a:t>
            </a:r>
            <a:endParaRPr b="1">
              <a:solidFill>
                <a:schemeClr val="dk1"/>
              </a:solidFill>
              <a:latin typeface="Google Sans"/>
              <a:ea typeface="Google Sans"/>
              <a:cs typeface="Google Sans"/>
              <a:sym typeface="Google Sans"/>
            </a:endParaRPr>
          </a:p>
        </p:txBody>
      </p:sp>
      <p:pic>
        <p:nvPicPr>
          <p:cNvPr id="249" name="Google Shape;249;p40"/>
          <p:cNvPicPr preferRelativeResize="0"/>
          <p:nvPr/>
        </p:nvPicPr>
        <p:blipFill>
          <a:blip r:embed="rId6">
            <a:alphaModFix/>
          </a:blip>
          <a:stretch>
            <a:fillRect/>
          </a:stretch>
        </p:blipFill>
        <p:spPr>
          <a:xfrm>
            <a:off x="5786425" y="1918475"/>
            <a:ext cx="1720000" cy="1731989"/>
          </a:xfrm>
          <a:prstGeom prst="rect">
            <a:avLst/>
          </a:prstGeom>
          <a:noFill/>
          <a:ln>
            <a:noFill/>
          </a:ln>
        </p:spPr>
      </p:pic>
      <p:sp>
        <p:nvSpPr>
          <p:cNvPr id="250" name="Google Shape;250;p40"/>
          <p:cNvSpPr txBox="1"/>
          <p:nvPr/>
        </p:nvSpPr>
        <p:spPr>
          <a:xfrm>
            <a:off x="5949825" y="3650450"/>
            <a:ext cx="1393200" cy="28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Human</a:t>
            </a:r>
            <a:endParaRPr b="1">
              <a:solidFill>
                <a:schemeClr val="dk1"/>
              </a:solidFill>
              <a:latin typeface="Google Sans"/>
              <a:ea typeface="Google Sans"/>
              <a:cs typeface="Google Sans"/>
              <a:sym typeface="Google Sans"/>
            </a:endParaRPr>
          </a:p>
        </p:txBody>
      </p:sp>
      <p:sp>
        <p:nvSpPr>
          <p:cNvPr id="251" name="Google Shape;251;p40"/>
          <p:cNvSpPr txBox="1"/>
          <p:nvPr/>
        </p:nvSpPr>
        <p:spPr>
          <a:xfrm rot="-1180253">
            <a:off x="6970030" y="3922101"/>
            <a:ext cx="813685" cy="3584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2"/>
                </a:solidFill>
                <a:latin typeface="Google Sans"/>
                <a:ea typeface="Google Sans"/>
                <a:cs typeface="Google Sans"/>
                <a:sym typeface="Google Sans"/>
              </a:rPr>
              <a:t>ERROR</a:t>
            </a:r>
            <a:endParaRPr b="1">
              <a:solidFill>
                <a:schemeClr val="lt2"/>
              </a:solidFill>
              <a:latin typeface="Google Sans"/>
              <a:ea typeface="Google Sans"/>
              <a:cs typeface="Google Sans"/>
              <a:sym typeface="Google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1"/>
          <p:cNvSpPr/>
          <p:nvPr/>
        </p:nvSpPr>
        <p:spPr>
          <a:xfrm>
            <a:off x="6867619" y="1506625"/>
            <a:ext cx="1810200" cy="1837500"/>
          </a:xfrm>
          <a:prstGeom prst="rect">
            <a:avLst/>
          </a:prstGeom>
          <a:solidFill>
            <a:srgbClr val="EFEFEF"/>
          </a:solidFill>
          <a:ln>
            <a:noFill/>
          </a:ln>
          <a:effectLst>
            <a:outerShdw blurRad="71438" rotWithShape="0" algn="bl" dir="2700000" dist="9525">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57" name="Google Shape;257;p41"/>
          <p:cNvGraphicFramePr/>
          <p:nvPr/>
        </p:nvGraphicFramePr>
        <p:xfrm>
          <a:off x="914363" y="1506625"/>
          <a:ext cx="3000000" cy="3000000"/>
        </p:xfrm>
        <a:graphic>
          <a:graphicData uri="http://schemas.openxmlformats.org/drawingml/2006/table">
            <a:tbl>
              <a:tblPr>
                <a:noFill/>
                <a:tableStyleId>{FBA6DB39-D00D-41E8-9B53-E623BFA26CF4}</a:tableStyleId>
              </a:tblPr>
              <a:tblGrid>
                <a:gridCol w="572875"/>
                <a:gridCol w="543000"/>
                <a:gridCol w="557950"/>
                <a:gridCol w="557950"/>
                <a:gridCol w="557950"/>
                <a:gridCol w="557950"/>
                <a:gridCol w="557950"/>
                <a:gridCol w="557950"/>
                <a:gridCol w="557950"/>
                <a:gridCol w="557950"/>
              </a:tblGrid>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r>
            </a:tbl>
          </a:graphicData>
        </a:graphic>
      </p:graphicFrame>
      <p:sp>
        <p:nvSpPr>
          <p:cNvPr id="258" name="Google Shape;258;p41"/>
          <p:cNvSpPr txBox="1"/>
          <p:nvPr/>
        </p:nvSpPr>
        <p:spPr>
          <a:xfrm rot="-5400000">
            <a:off x="-381325" y="2854650"/>
            <a:ext cx="21432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434343"/>
                </a:solidFill>
                <a:latin typeface="Google Sans"/>
                <a:ea typeface="Google Sans"/>
                <a:cs typeface="Google Sans"/>
                <a:sym typeface="Google Sans"/>
              </a:rPr>
              <a:t>Patient Images</a:t>
            </a:r>
            <a:endParaRPr b="1" sz="1600">
              <a:solidFill>
                <a:srgbClr val="434343"/>
              </a:solidFill>
              <a:latin typeface="Google Sans"/>
              <a:ea typeface="Google Sans"/>
              <a:cs typeface="Google Sans"/>
              <a:sym typeface="Google Sans"/>
            </a:endParaRPr>
          </a:p>
        </p:txBody>
      </p:sp>
      <p:sp>
        <p:nvSpPr>
          <p:cNvPr id="259" name="Google Shape;259;p41"/>
          <p:cNvSpPr txBox="1"/>
          <p:nvPr/>
        </p:nvSpPr>
        <p:spPr>
          <a:xfrm>
            <a:off x="2559163" y="1085700"/>
            <a:ext cx="2289900" cy="41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434343"/>
                </a:solidFill>
                <a:latin typeface="Google Sans"/>
                <a:ea typeface="Google Sans"/>
                <a:cs typeface="Google Sans"/>
                <a:sym typeface="Google Sans"/>
              </a:rPr>
              <a:t>Trained Graders</a:t>
            </a:r>
            <a:endParaRPr b="1" sz="1600">
              <a:solidFill>
                <a:srgbClr val="434343"/>
              </a:solidFill>
              <a:latin typeface="Google Sans"/>
              <a:ea typeface="Google Sans"/>
              <a:cs typeface="Google Sans"/>
              <a:sym typeface="Google Sans"/>
            </a:endParaRPr>
          </a:p>
        </p:txBody>
      </p:sp>
      <p:graphicFrame>
        <p:nvGraphicFramePr>
          <p:cNvPr id="260" name="Google Shape;260;p41"/>
          <p:cNvGraphicFramePr/>
          <p:nvPr/>
        </p:nvGraphicFramePr>
        <p:xfrm>
          <a:off x="7133669" y="1755575"/>
          <a:ext cx="3000000" cy="3000000"/>
        </p:xfrm>
        <a:graphic>
          <a:graphicData uri="http://schemas.openxmlformats.org/drawingml/2006/table">
            <a:tbl>
              <a:tblPr>
                <a:noFill/>
                <a:tableStyleId>{FBA6DB39-D00D-41E8-9B53-E623BFA26CF4}</a:tableStyleId>
              </a:tblPr>
              <a:tblGrid>
                <a:gridCol w="382850"/>
              </a:tblGrid>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r>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r>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r>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r>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r>
            </a:tbl>
          </a:graphicData>
        </a:graphic>
      </p:graphicFrame>
      <p:sp>
        <p:nvSpPr>
          <p:cNvPr id="261" name="Google Shape;261;p41"/>
          <p:cNvSpPr txBox="1"/>
          <p:nvPr/>
        </p:nvSpPr>
        <p:spPr>
          <a:xfrm>
            <a:off x="7516507" y="1657350"/>
            <a:ext cx="1161300" cy="1085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None</a:t>
            </a:r>
            <a:endParaRPr b="1" sz="1200">
              <a:solidFill>
                <a:schemeClr val="dk1"/>
              </a:solidFill>
              <a:latin typeface="Google Sans"/>
              <a:ea typeface="Google Sans"/>
              <a:cs typeface="Google Sans"/>
              <a:sym typeface="Google Sans"/>
            </a:endParaRPr>
          </a:p>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Mild</a:t>
            </a:r>
            <a:endParaRPr b="1" sz="1200">
              <a:solidFill>
                <a:schemeClr val="dk1"/>
              </a:solidFill>
              <a:latin typeface="Google Sans"/>
              <a:ea typeface="Google Sans"/>
              <a:cs typeface="Google Sans"/>
              <a:sym typeface="Google Sans"/>
            </a:endParaRPr>
          </a:p>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Moderate</a:t>
            </a:r>
            <a:endParaRPr b="1" sz="1200">
              <a:solidFill>
                <a:schemeClr val="dk1"/>
              </a:solidFill>
              <a:latin typeface="Google Sans"/>
              <a:ea typeface="Google Sans"/>
              <a:cs typeface="Google Sans"/>
              <a:sym typeface="Google Sans"/>
            </a:endParaRPr>
          </a:p>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Severe</a:t>
            </a:r>
            <a:endParaRPr b="1" sz="1200">
              <a:solidFill>
                <a:schemeClr val="dk1"/>
              </a:solidFill>
              <a:latin typeface="Google Sans"/>
              <a:ea typeface="Google Sans"/>
              <a:cs typeface="Google Sans"/>
              <a:sym typeface="Google Sans"/>
            </a:endParaRPr>
          </a:p>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Proliferative</a:t>
            </a:r>
            <a:endParaRPr b="1" sz="1200">
              <a:solidFill>
                <a:schemeClr val="dk1"/>
              </a:solidFill>
              <a:latin typeface="Google Sans"/>
              <a:ea typeface="Google Sans"/>
              <a:cs typeface="Google Sans"/>
              <a:sym typeface="Google Sans"/>
            </a:endParaRPr>
          </a:p>
        </p:txBody>
      </p:sp>
      <p:sp>
        <p:nvSpPr>
          <p:cNvPr id="262" name="Google Shape;262;p41"/>
          <p:cNvSpPr txBox="1"/>
          <p:nvPr>
            <p:ph type="title"/>
          </p:nvPr>
        </p:nvSpPr>
        <p:spPr>
          <a:xfrm>
            <a:off x="348150" y="244000"/>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b="1" lang="en"/>
              <a:t> </a:t>
            </a:r>
            <a:r>
              <a:rPr b="1" lang="en"/>
              <a:t>Labeling</a:t>
            </a:r>
            <a:r>
              <a:rPr lang="en"/>
              <a:t> the Data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2"/>
          <p:cNvSpPr/>
          <p:nvPr/>
        </p:nvSpPr>
        <p:spPr>
          <a:xfrm>
            <a:off x="6867619" y="1506625"/>
            <a:ext cx="1810200" cy="1837500"/>
          </a:xfrm>
          <a:prstGeom prst="rect">
            <a:avLst/>
          </a:prstGeom>
          <a:solidFill>
            <a:srgbClr val="EFEFEF"/>
          </a:solidFill>
          <a:ln>
            <a:noFill/>
          </a:ln>
          <a:effectLst>
            <a:outerShdw blurRad="71438" rotWithShape="0" algn="bl" dir="2700000" dist="9525">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68" name="Google Shape;268;p42"/>
          <p:cNvGraphicFramePr/>
          <p:nvPr/>
        </p:nvGraphicFramePr>
        <p:xfrm>
          <a:off x="914363" y="1506625"/>
          <a:ext cx="3000000" cy="3000000"/>
        </p:xfrm>
        <a:graphic>
          <a:graphicData uri="http://schemas.openxmlformats.org/drawingml/2006/table">
            <a:tbl>
              <a:tblPr>
                <a:noFill/>
                <a:tableStyleId>{FBA6DB39-D00D-41E8-9B53-E623BFA26CF4}</a:tableStyleId>
              </a:tblPr>
              <a:tblGrid>
                <a:gridCol w="572875"/>
                <a:gridCol w="543000"/>
                <a:gridCol w="557950"/>
                <a:gridCol w="557950"/>
                <a:gridCol w="557950"/>
                <a:gridCol w="557950"/>
                <a:gridCol w="557950"/>
                <a:gridCol w="557950"/>
                <a:gridCol w="557950"/>
                <a:gridCol w="557950"/>
              </a:tblGrid>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r>
              <a:tr h="314425">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5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r>
            </a:tbl>
          </a:graphicData>
        </a:graphic>
      </p:graphicFrame>
      <p:sp>
        <p:nvSpPr>
          <p:cNvPr id="269" name="Google Shape;269;p42"/>
          <p:cNvSpPr txBox="1"/>
          <p:nvPr/>
        </p:nvSpPr>
        <p:spPr>
          <a:xfrm rot="-5400000">
            <a:off x="-381325" y="2854650"/>
            <a:ext cx="21432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rgbClr val="434343"/>
                </a:solidFill>
                <a:latin typeface="Google Sans"/>
                <a:ea typeface="Google Sans"/>
                <a:cs typeface="Google Sans"/>
                <a:sym typeface="Google Sans"/>
              </a:rPr>
              <a:t>Patient Images</a:t>
            </a:r>
            <a:endParaRPr b="1" sz="1600">
              <a:solidFill>
                <a:srgbClr val="434343"/>
              </a:solidFill>
              <a:latin typeface="Google Sans"/>
              <a:ea typeface="Google Sans"/>
              <a:cs typeface="Google Sans"/>
              <a:sym typeface="Google Sans"/>
            </a:endParaRPr>
          </a:p>
        </p:txBody>
      </p:sp>
      <p:sp>
        <p:nvSpPr>
          <p:cNvPr id="270" name="Google Shape;270;p42"/>
          <p:cNvSpPr txBox="1"/>
          <p:nvPr/>
        </p:nvSpPr>
        <p:spPr>
          <a:xfrm>
            <a:off x="2559163" y="1085700"/>
            <a:ext cx="2289900" cy="41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434343"/>
                </a:solidFill>
                <a:latin typeface="Google Sans"/>
                <a:ea typeface="Google Sans"/>
                <a:cs typeface="Google Sans"/>
                <a:sym typeface="Google Sans"/>
              </a:rPr>
              <a:t>Trained Graders</a:t>
            </a:r>
            <a:endParaRPr b="1" sz="1600">
              <a:solidFill>
                <a:srgbClr val="434343"/>
              </a:solidFill>
              <a:latin typeface="Google Sans"/>
              <a:ea typeface="Google Sans"/>
              <a:cs typeface="Google Sans"/>
              <a:sym typeface="Google Sans"/>
            </a:endParaRPr>
          </a:p>
        </p:txBody>
      </p:sp>
      <p:graphicFrame>
        <p:nvGraphicFramePr>
          <p:cNvPr id="271" name="Google Shape;271;p42"/>
          <p:cNvGraphicFramePr/>
          <p:nvPr/>
        </p:nvGraphicFramePr>
        <p:xfrm>
          <a:off x="7133669" y="1755575"/>
          <a:ext cx="3000000" cy="3000000"/>
        </p:xfrm>
        <a:graphic>
          <a:graphicData uri="http://schemas.openxmlformats.org/drawingml/2006/table">
            <a:tbl>
              <a:tblPr>
                <a:noFill/>
                <a:tableStyleId>{FBA6DB39-D00D-41E8-9B53-E623BFA26CF4}</a:tableStyleId>
              </a:tblPr>
              <a:tblGrid>
                <a:gridCol w="382850"/>
              </a:tblGrid>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5"/>
                    </a:solidFill>
                  </a:tcPr>
                </a:tc>
              </a:tr>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4"/>
                    </a:solidFill>
                  </a:tcPr>
                </a:tc>
              </a:tr>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FFFF00"/>
                    </a:solidFill>
                  </a:tcPr>
                </a:tc>
              </a:tr>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r>
              <a:tr h="263325">
                <a:tc>
                  <a:txBody>
                    <a:bodyPr/>
                    <a:lstStyle/>
                    <a:p>
                      <a:pPr indent="0" lvl="0" marL="0" rtl="0" algn="l">
                        <a:spcBef>
                          <a:spcPts val="0"/>
                        </a:spcBef>
                        <a:spcAft>
                          <a:spcPts val="0"/>
                        </a:spcAft>
                        <a:buNone/>
                      </a:pPr>
                      <a:r>
                        <a:t/>
                      </a:r>
                      <a:endParaRPr sz="100"/>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r>
            </a:tbl>
          </a:graphicData>
        </a:graphic>
      </p:graphicFrame>
      <p:sp>
        <p:nvSpPr>
          <p:cNvPr id="272" name="Google Shape;272;p42"/>
          <p:cNvSpPr txBox="1"/>
          <p:nvPr/>
        </p:nvSpPr>
        <p:spPr>
          <a:xfrm>
            <a:off x="7516507" y="1657350"/>
            <a:ext cx="1161300" cy="1085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None</a:t>
            </a:r>
            <a:endParaRPr b="1" sz="1200">
              <a:solidFill>
                <a:schemeClr val="dk1"/>
              </a:solidFill>
              <a:latin typeface="Google Sans"/>
              <a:ea typeface="Google Sans"/>
              <a:cs typeface="Google Sans"/>
              <a:sym typeface="Google Sans"/>
            </a:endParaRPr>
          </a:p>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Mild</a:t>
            </a:r>
            <a:endParaRPr b="1" sz="1200">
              <a:solidFill>
                <a:schemeClr val="dk1"/>
              </a:solidFill>
              <a:latin typeface="Google Sans"/>
              <a:ea typeface="Google Sans"/>
              <a:cs typeface="Google Sans"/>
              <a:sym typeface="Google Sans"/>
            </a:endParaRPr>
          </a:p>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Moderate</a:t>
            </a:r>
            <a:endParaRPr b="1" sz="1200">
              <a:solidFill>
                <a:schemeClr val="dk1"/>
              </a:solidFill>
              <a:latin typeface="Google Sans"/>
              <a:ea typeface="Google Sans"/>
              <a:cs typeface="Google Sans"/>
              <a:sym typeface="Google Sans"/>
            </a:endParaRPr>
          </a:p>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Severe</a:t>
            </a:r>
            <a:endParaRPr b="1" sz="1200">
              <a:solidFill>
                <a:schemeClr val="dk1"/>
              </a:solidFill>
              <a:latin typeface="Google Sans"/>
              <a:ea typeface="Google Sans"/>
              <a:cs typeface="Google Sans"/>
              <a:sym typeface="Google Sans"/>
            </a:endParaRPr>
          </a:p>
          <a:p>
            <a:pPr indent="0" lvl="0" marL="0" rtl="0" algn="l">
              <a:lnSpc>
                <a:spcPct val="150000"/>
              </a:lnSpc>
              <a:spcBef>
                <a:spcPts val="0"/>
              </a:spcBef>
              <a:spcAft>
                <a:spcPts val="0"/>
              </a:spcAft>
              <a:buNone/>
            </a:pPr>
            <a:r>
              <a:rPr b="1" lang="en" sz="1200">
                <a:solidFill>
                  <a:schemeClr val="dk1"/>
                </a:solidFill>
                <a:latin typeface="Google Sans"/>
                <a:ea typeface="Google Sans"/>
                <a:cs typeface="Google Sans"/>
                <a:sym typeface="Google Sans"/>
              </a:rPr>
              <a:t>Proliferative</a:t>
            </a:r>
            <a:endParaRPr b="1" sz="1200">
              <a:solidFill>
                <a:schemeClr val="dk1"/>
              </a:solidFill>
              <a:latin typeface="Google Sans"/>
              <a:ea typeface="Google Sans"/>
              <a:cs typeface="Google Sans"/>
              <a:sym typeface="Google Sans"/>
            </a:endParaRPr>
          </a:p>
        </p:txBody>
      </p:sp>
      <p:sp>
        <p:nvSpPr>
          <p:cNvPr id="273" name="Google Shape;273;p42"/>
          <p:cNvSpPr txBox="1"/>
          <p:nvPr>
            <p:ph type="title"/>
          </p:nvPr>
        </p:nvSpPr>
        <p:spPr>
          <a:xfrm>
            <a:off x="348150" y="244000"/>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b="1" lang="en"/>
              <a:t> Labeling</a:t>
            </a:r>
            <a:r>
              <a:rPr lang="en"/>
              <a:t> the Data</a:t>
            </a:r>
            <a:endParaRPr/>
          </a:p>
        </p:txBody>
      </p:sp>
      <p:sp>
        <p:nvSpPr>
          <p:cNvPr id="274" name="Google Shape;274;p42"/>
          <p:cNvSpPr/>
          <p:nvPr/>
        </p:nvSpPr>
        <p:spPr>
          <a:xfrm>
            <a:off x="914275" y="3707600"/>
            <a:ext cx="5579400" cy="314400"/>
          </a:xfrm>
          <a:prstGeom prst="rect">
            <a:avLst/>
          </a:prstGeom>
          <a:no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5" name="Google Shape;275;p42"/>
          <p:cNvCxnSpPr/>
          <p:nvPr/>
        </p:nvCxnSpPr>
        <p:spPr>
          <a:xfrm rot="10800000">
            <a:off x="6662975" y="3864800"/>
            <a:ext cx="470700" cy="0"/>
          </a:xfrm>
          <a:prstGeom prst="straightConnector1">
            <a:avLst/>
          </a:prstGeom>
          <a:noFill/>
          <a:ln cap="flat" cmpd="sng" w="28575">
            <a:solidFill>
              <a:schemeClr val="dk1"/>
            </a:solidFill>
            <a:prstDash val="solid"/>
            <a:round/>
            <a:headEnd len="med" w="med" type="none"/>
            <a:tailEnd len="med" w="med" type="triangle"/>
          </a:ln>
        </p:spPr>
      </p:cxnSp>
      <p:sp>
        <p:nvSpPr>
          <p:cNvPr id="276" name="Google Shape;276;p42"/>
          <p:cNvSpPr txBox="1"/>
          <p:nvPr/>
        </p:nvSpPr>
        <p:spPr>
          <a:xfrm>
            <a:off x="7015943" y="3523850"/>
            <a:ext cx="775200" cy="68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500">
                <a:solidFill>
                  <a:srgbClr val="434343"/>
                </a:solidFill>
                <a:latin typeface="Google Sans"/>
                <a:ea typeface="Google Sans"/>
                <a:cs typeface="Google Sans"/>
                <a:sym typeface="Google Sans"/>
              </a:rPr>
              <a:t>?</a:t>
            </a:r>
            <a:endParaRPr b="1" sz="3500">
              <a:solidFill>
                <a:srgbClr val="434343"/>
              </a:solidFill>
              <a:latin typeface="Google Sans"/>
              <a:ea typeface="Google Sans"/>
              <a:cs typeface="Google Sans"/>
              <a:sym typeface="Google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3"/>
          <p:cNvSpPr/>
          <p:nvPr/>
        </p:nvSpPr>
        <p:spPr>
          <a:xfrm>
            <a:off x="192085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3"/>
          <p:cNvSpPr/>
          <p:nvPr/>
        </p:nvSpPr>
        <p:spPr>
          <a:xfrm>
            <a:off x="74665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3"/>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t> </a:t>
            </a:r>
            <a:r>
              <a:rPr b="1" lang="en"/>
              <a:t>Sampling</a:t>
            </a:r>
            <a:r>
              <a:rPr lang="en"/>
              <a:t> the Data</a:t>
            </a:r>
            <a:endParaRPr/>
          </a:p>
        </p:txBody>
      </p:sp>
      <p:pic>
        <p:nvPicPr>
          <p:cNvPr id="284" name="Google Shape;284;p43"/>
          <p:cNvPicPr preferRelativeResize="0"/>
          <p:nvPr/>
        </p:nvPicPr>
        <p:blipFill>
          <a:blip r:embed="rId4">
            <a:alphaModFix/>
          </a:blip>
          <a:stretch>
            <a:fillRect/>
          </a:stretch>
        </p:blipFill>
        <p:spPr>
          <a:xfrm>
            <a:off x="1954960" y="2344650"/>
            <a:ext cx="1029798" cy="1029802"/>
          </a:xfrm>
          <a:prstGeom prst="rect">
            <a:avLst/>
          </a:prstGeom>
          <a:noFill/>
          <a:ln>
            <a:noFill/>
          </a:ln>
        </p:spPr>
      </p:pic>
      <p:pic>
        <p:nvPicPr>
          <p:cNvPr id="285" name="Google Shape;285;p43"/>
          <p:cNvPicPr preferRelativeResize="0"/>
          <p:nvPr/>
        </p:nvPicPr>
        <p:blipFill>
          <a:blip r:embed="rId5">
            <a:alphaModFix/>
          </a:blip>
          <a:stretch>
            <a:fillRect/>
          </a:stretch>
        </p:blipFill>
        <p:spPr>
          <a:xfrm>
            <a:off x="780760" y="2344650"/>
            <a:ext cx="1029800" cy="1029800"/>
          </a:xfrm>
          <a:prstGeom prst="rect">
            <a:avLst/>
          </a:prstGeom>
          <a:noFill/>
          <a:ln>
            <a:noFill/>
          </a:ln>
        </p:spPr>
      </p:pic>
      <p:sp>
        <p:nvSpPr>
          <p:cNvPr id="286" name="Google Shape;286;p43"/>
          <p:cNvSpPr txBox="1"/>
          <p:nvPr>
            <p:ph idx="1" type="body"/>
          </p:nvPr>
        </p:nvSpPr>
        <p:spPr>
          <a:xfrm>
            <a:off x="780750" y="1725125"/>
            <a:ext cx="2238000" cy="55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Google Sans"/>
                <a:ea typeface="Google Sans"/>
                <a:cs typeface="Google Sans"/>
                <a:sym typeface="Google Sans"/>
              </a:rPr>
              <a:t>Training Data</a:t>
            </a:r>
            <a:endParaRPr b="1" sz="2100">
              <a:solidFill>
                <a:schemeClr val="dk1"/>
              </a:solidFill>
              <a:latin typeface="Google Sans"/>
              <a:ea typeface="Google Sans"/>
              <a:cs typeface="Google Sans"/>
              <a:sym typeface="Google Sans"/>
            </a:endParaRPr>
          </a:p>
        </p:txBody>
      </p:sp>
      <p:sp>
        <p:nvSpPr>
          <p:cNvPr id="287" name="Google Shape;287;p43"/>
          <p:cNvSpPr/>
          <p:nvPr/>
        </p:nvSpPr>
        <p:spPr>
          <a:xfrm>
            <a:off x="74665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3"/>
          <p:cNvSpPr/>
          <p:nvPr/>
        </p:nvSpPr>
        <p:spPr>
          <a:xfrm>
            <a:off x="192085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9" name="Google Shape;289;p43"/>
          <p:cNvPicPr preferRelativeResize="0"/>
          <p:nvPr/>
        </p:nvPicPr>
        <p:blipFill>
          <a:blip r:embed="rId6">
            <a:alphaModFix/>
          </a:blip>
          <a:stretch>
            <a:fillRect/>
          </a:stretch>
        </p:blipFill>
        <p:spPr>
          <a:xfrm>
            <a:off x="1954960" y="3533975"/>
            <a:ext cx="1029800" cy="1029800"/>
          </a:xfrm>
          <a:prstGeom prst="rect">
            <a:avLst/>
          </a:prstGeom>
          <a:noFill/>
          <a:ln>
            <a:noFill/>
          </a:ln>
        </p:spPr>
      </p:pic>
      <p:pic>
        <p:nvPicPr>
          <p:cNvPr id="290" name="Google Shape;290;p43"/>
          <p:cNvPicPr preferRelativeResize="0"/>
          <p:nvPr/>
        </p:nvPicPr>
        <p:blipFill>
          <a:blip r:embed="rId7">
            <a:alphaModFix/>
          </a:blip>
          <a:stretch>
            <a:fillRect/>
          </a:stretch>
        </p:blipFill>
        <p:spPr>
          <a:xfrm>
            <a:off x="780760" y="3533975"/>
            <a:ext cx="1029798" cy="10297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4"/>
          <p:cNvSpPr/>
          <p:nvPr/>
        </p:nvSpPr>
        <p:spPr>
          <a:xfrm>
            <a:off x="192085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4"/>
          <p:cNvSpPr/>
          <p:nvPr/>
        </p:nvSpPr>
        <p:spPr>
          <a:xfrm>
            <a:off x="74665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7" name="Google Shape;297;p44"/>
          <p:cNvPicPr preferRelativeResize="0"/>
          <p:nvPr/>
        </p:nvPicPr>
        <p:blipFill>
          <a:blip r:embed="rId4">
            <a:alphaModFix/>
          </a:blip>
          <a:stretch>
            <a:fillRect/>
          </a:stretch>
        </p:blipFill>
        <p:spPr>
          <a:xfrm>
            <a:off x="1954960" y="2344650"/>
            <a:ext cx="1029798" cy="1029802"/>
          </a:xfrm>
          <a:prstGeom prst="rect">
            <a:avLst/>
          </a:prstGeom>
          <a:noFill/>
          <a:ln>
            <a:noFill/>
          </a:ln>
        </p:spPr>
      </p:pic>
      <p:pic>
        <p:nvPicPr>
          <p:cNvPr id="298" name="Google Shape;298;p44"/>
          <p:cNvPicPr preferRelativeResize="0"/>
          <p:nvPr/>
        </p:nvPicPr>
        <p:blipFill>
          <a:blip r:embed="rId5">
            <a:alphaModFix/>
          </a:blip>
          <a:stretch>
            <a:fillRect/>
          </a:stretch>
        </p:blipFill>
        <p:spPr>
          <a:xfrm>
            <a:off x="780760" y="2344650"/>
            <a:ext cx="1029800" cy="1029800"/>
          </a:xfrm>
          <a:prstGeom prst="rect">
            <a:avLst/>
          </a:prstGeom>
          <a:noFill/>
          <a:ln>
            <a:noFill/>
          </a:ln>
        </p:spPr>
      </p:pic>
      <p:sp>
        <p:nvSpPr>
          <p:cNvPr id="299" name="Google Shape;299;p44"/>
          <p:cNvSpPr txBox="1"/>
          <p:nvPr>
            <p:ph idx="1" type="body"/>
          </p:nvPr>
        </p:nvSpPr>
        <p:spPr>
          <a:xfrm>
            <a:off x="780750" y="1725125"/>
            <a:ext cx="2238000" cy="55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Google Sans"/>
                <a:ea typeface="Google Sans"/>
                <a:cs typeface="Google Sans"/>
                <a:sym typeface="Google Sans"/>
              </a:rPr>
              <a:t>Training Data</a:t>
            </a:r>
            <a:endParaRPr b="1" sz="2100">
              <a:solidFill>
                <a:schemeClr val="dk1"/>
              </a:solidFill>
              <a:latin typeface="Google Sans"/>
              <a:ea typeface="Google Sans"/>
              <a:cs typeface="Google Sans"/>
              <a:sym typeface="Google Sans"/>
            </a:endParaRPr>
          </a:p>
        </p:txBody>
      </p:sp>
      <p:sp>
        <p:nvSpPr>
          <p:cNvPr id="300" name="Google Shape;300;p44"/>
          <p:cNvSpPr/>
          <p:nvPr/>
        </p:nvSpPr>
        <p:spPr>
          <a:xfrm>
            <a:off x="74665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4"/>
          <p:cNvSpPr/>
          <p:nvPr/>
        </p:nvSpPr>
        <p:spPr>
          <a:xfrm>
            <a:off x="192085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2" name="Google Shape;302;p44"/>
          <p:cNvPicPr preferRelativeResize="0"/>
          <p:nvPr/>
        </p:nvPicPr>
        <p:blipFill>
          <a:blip r:embed="rId6">
            <a:alphaModFix/>
          </a:blip>
          <a:stretch>
            <a:fillRect/>
          </a:stretch>
        </p:blipFill>
        <p:spPr>
          <a:xfrm>
            <a:off x="1954960" y="3533975"/>
            <a:ext cx="1029800" cy="1029800"/>
          </a:xfrm>
          <a:prstGeom prst="rect">
            <a:avLst/>
          </a:prstGeom>
          <a:noFill/>
          <a:ln>
            <a:noFill/>
          </a:ln>
        </p:spPr>
      </p:pic>
      <p:pic>
        <p:nvPicPr>
          <p:cNvPr id="303" name="Google Shape;303;p44"/>
          <p:cNvPicPr preferRelativeResize="0"/>
          <p:nvPr/>
        </p:nvPicPr>
        <p:blipFill>
          <a:blip r:embed="rId7">
            <a:alphaModFix/>
          </a:blip>
          <a:stretch>
            <a:fillRect/>
          </a:stretch>
        </p:blipFill>
        <p:spPr>
          <a:xfrm>
            <a:off x="780760" y="3533975"/>
            <a:ext cx="1029798" cy="1029798"/>
          </a:xfrm>
          <a:prstGeom prst="rect">
            <a:avLst/>
          </a:prstGeom>
          <a:noFill/>
          <a:ln>
            <a:noFill/>
          </a:ln>
        </p:spPr>
      </p:pic>
      <p:sp>
        <p:nvSpPr>
          <p:cNvPr id="304" name="Google Shape;304;p44"/>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t> </a:t>
            </a:r>
            <a:r>
              <a:rPr b="1" lang="en"/>
              <a:t>Sampling</a:t>
            </a:r>
            <a:r>
              <a:rPr lang="en"/>
              <a:t> the Data</a:t>
            </a:r>
            <a:endParaRPr/>
          </a:p>
        </p:txBody>
      </p:sp>
      <p:sp>
        <p:nvSpPr>
          <p:cNvPr id="305" name="Google Shape;305;p44"/>
          <p:cNvSpPr/>
          <p:nvPr/>
        </p:nvSpPr>
        <p:spPr>
          <a:xfrm>
            <a:off x="484560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4"/>
          <p:cNvSpPr/>
          <p:nvPr/>
        </p:nvSpPr>
        <p:spPr>
          <a:xfrm>
            <a:off x="367140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4"/>
          <p:cNvSpPr txBox="1"/>
          <p:nvPr>
            <p:ph idx="1" type="body"/>
          </p:nvPr>
        </p:nvSpPr>
        <p:spPr>
          <a:xfrm>
            <a:off x="4862700" y="1739925"/>
            <a:ext cx="2238000" cy="55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Google Sans"/>
                <a:ea typeface="Google Sans"/>
                <a:cs typeface="Google Sans"/>
                <a:sym typeface="Google Sans"/>
              </a:rPr>
              <a:t>Reality</a:t>
            </a:r>
            <a:endParaRPr b="1" sz="2100">
              <a:solidFill>
                <a:schemeClr val="dk1"/>
              </a:solidFill>
              <a:latin typeface="Google Sans"/>
              <a:ea typeface="Google Sans"/>
              <a:cs typeface="Google Sans"/>
              <a:sym typeface="Google Sans"/>
            </a:endParaRPr>
          </a:p>
        </p:txBody>
      </p:sp>
      <p:sp>
        <p:nvSpPr>
          <p:cNvPr id="308" name="Google Shape;308;p44"/>
          <p:cNvSpPr/>
          <p:nvPr/>
        </p:nvSpPr>
        <p:spPr>
          <a:xfrm>
            <a:off x="367140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4"/>
          <p:cNvSpPr/>
          <p:nvPr/>
        </p:nvSpPr>
        <p:spPr>
          <a:xfrm>
            <a:off x="484560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4"/>
          <p:cNvSpPr/>
          <p:nvPr/>
        </p:nvSpPr>
        <p:spPr>
          <a:xfrm>
            <a:off x="7194000" y="227652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4"/>
          <p:cNvSpPr/>
          <p:nvPr/>
        </p:nvSpPr>
        <p:spPr>
          <a:xfrm>
            <a:off x="6019800" y="227652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4"/>
          <p:cNvSpPr/>
          <p:nvPr/>
        </p:nvSpPr>
        <p:spPr>
          <a:xfrm>
            <a:off x="6019800" y="34658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4"/>
          <p:cNvSpPr/>
          <p:nvPr/>
        </p:nvSpPr>
        <p:spPr>
          <a:xfrm>
            <a:off x="7194000" y="34658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4" name="Google Shape;314;p44"/>
          <p:cNvPicPr preferRelativeResize="0"/>
          <p:nvPr/>
        </p:nvPicPr>
        <p:blipFill>
          <a:blip r:embed="rId8">
            <a:alphaModFix/>
          </a:blip>
          <a:stretch>
            <a:fillRect/>
          </a:stretch>
        </p:blipFill>
        <p:spPr>
          <a:xfrm>
            <a:off x="6053900" y="2344650"/>
            <a:ext cx="1029800" cy="1029800"/>
          </a:xfrm>
          <a:prstGeom prst="rect">
            <a:avLst/>
          </a:prstGeom>
          <a:noFill/>
          <a:ln>
            <a:noFill/>
          </a:ln>
        </p:spPr>
      </p:pic>
      <p:pic>
        <p:nvPicPr>
          <p:cNvPr id="315" name="Google Shape;315;p44"/>
          <p:cNvPicPr preferRelativeResize="0"/>
          <p:nvPr/>
        </p:nvPicPr>
        <p:blipFill>
          <a:blip r:embed="rId9">
            <a:alphaModFix/>
          </a:blip>
          <a:stretch>
            <a:fillRect/>
          </a:stretch>
        </p:blipFill>
        <p:spPr>
          <a:xfrm>
            <a:off x="3705500" y="2344650"/>
            <a:ext cx="1029800" cy="1029800"/>
          </a:xfrm>
          <a:prstGeom prst="rect">
            <a:avLst/>
          </a:prstGeom>
          <a:noFill/>
          <a:ln>
            <a:noFill/>
          </a:ln>
        </p:spPr>
      </p:pic>
      <p:pic>
        <p:nvPicPr>
          <p:cNvPr id="316" name="Google Shape;316;p44"/>
          <p:cNvPicPr preferRelativeResize="0"/>
          <p:nvPr/>
        </p:nvPicPr>
        <p:blipFill>
          <a:blip r:embed="rId10">
            <a:alphaModFix/>
          </a:blip>
          <a:stretch>
            <a:fillRect/>
          </a:stretch>
        </p:blipFill>
        <p:spPr>
          <a:xfrm>
            <a:off x="7228100" y="3533975"/>
            <a:ext cx="1029802" cy="1029802"/>
          </a:xfrm>
          <a:prstGeom prst="rect">
            <a:avLst/>
          </a:prstGeom>
          <a:noFill/>
          <a:ln>
            <a:noFill/>
          </a:ln>
        </p:spPr>
      </p:pic>
      <p:pic>
        <p:nvPicPr>
          <p:cNvPr id="317" name="Google Shape;317;p44"/>
          <p:cNvPicPr preferRelativeResize="0"/>
          <p:nvPr/>
        </p:nvPicPr>
        <p:blipFill>
          <a:blip r:embed="rId11">
            <a:alphaModFix/>
          </a:blip>
          <a:stretch>
            <a:fillRect/>
          </a:stretch>
        </p:blipFill>
        <p:spPr>
          <a:xfrm>
            <a:off x="4879700" y="3533975"/>
            <a:ext cx="1029802" cy="1029798"/>
          </a:xfrm>
          <a:prstGeom prst="rect">
            <a:avLst/>
          </a:prstGeom>
          <a:noFill/>
          <a:ln>
            <a:noFill/>
          </a:ln>
        </p:spPr>
      </p:pic>
      <p:pic>
        <p:nvPicPr>
          <p:cNvPr id="318" name="Google Shape;318;p44"/>
          <p:cNvPicPr preferRelativeResize="0"/>
          <p:nvPr/>
        </p:nvPicPr>
        <p:blipFill>
          <a:blip r:embed="rId6">
            <a:alphaModFix/>
          </a:blip>
          <a:stretch>
            <a:fillRect/>
          </a:stretch>
        </p:blipFill>
        <p:spPr>
          <a:xfrm>
            <a:off x="4879688" y="2344650"/>
            <a:ext cx="1029800" cy="1029800"/>
          </a:xfrm>
          <a:prstGeom prst="rect">
            <a:avLst/>
          </a:prstGeom>
          <a:noFill/>
          <a:ln>
            <a:noFill/>
          </a:ln>
        </p:spPr>
      </p:pic>
      <p:pic>
        <p:nvPicPr>
          <p:cNvPr id="319" name="Google Shape;319;p44"/>
          <p:cNvPicPr preferRelativeResize="0"/>
          <p:nvPr/>
        </p:nvPicPr>
        <p:blipFill>
          <a:blip r:embed="rId7">
            <a:alphaModFix/>
          </a:blip>
          <a:stretch>
            <a:fillRect/>
          </a:stretch>
        </p:blipFill>
        <p:spPr>
          <a:xfrm>
            <a:off x="3705500" y="3533975"/>
            <a:ext cx="1029798" cy="1029798"/>
          </a:xfrm>
          <a:prstGeom prst="rect">
            <a:avLst/>
          </a:prstGeom>
          <a:noFill/>
          <a:ln>
            <a:noFill/>
          </a:ln>
        </p:spPr>
      </p:pic>
      <p:pic>
        <p:nvPicPr>
          <p:cNvPr id="320" name="Google Shape;320;p44"/>
          <p:cNvPicPr preferRelativeResize="0"/>
          <p:nvPr/>
        </p:nvPicPr>
        <p:blipFill>
          <a:blip r:embed="rId5">
            <a:alphaModFix/>
          </a:blip>
          <a:stretch>
            <a:fillRect/>
          </a:stretch>
        </p:blipFill>
        <p:spPr>
          <a:xfrm>
            <a:off x="6053888" y="3533975"/>
            <a:ext cx="1029800" cy="1029800"/>
          </a:xfrm>
          <a:prstGeom prst="rect">
            <a:avLst/>
          </a:prstGeom>
          <a:noFill/>
          <a:ln>
            <a:noFill/>
          </a:ln>
        </p:spPr>
      </p:pic>
      <p:pic>
        <p:nvPicPr>
          <p:cNvPr id="321" name="Google Shape;321;p44"/>
          <p:cNvPicPr preferRelativeResize="0"/>
          <p:nvPr/>
        </p:nvPicPr>
        <p:blipFill>
          <a:blip r:embed="rId4">
            <a:alphaModFix/>
          </a:blip>
          <a:stretch>
            <a:fillRect/>
          </a:stretch>
        </p:blipFill>
        <p:spPr>
          <a:xfrm>
            <a:off x="7228100" y="2344650"/>
            <a:ext cx="1029798" cy="1029802"/>
          </a:xfrm>
          <a:prstGeom prst="rect">
            <a:avLst/>
          </a:prstGeom>
          <a:noFill/>
          <a:ln>
            <a:noFill/>
          </a:ln>
        </p:spPr>
      </p:pic>
      <p:sp>
        <p:nvSpPr>
          <p:cNvPr id="322" name="Google Shape;322;p44"/>
          <p:cNvSpPr/>
          <p:nvPr/>
        </p:nvSpPr>
        <p:spPr>
          <a:xfrm>
            <a:off x="383900" y="1657775"/>
            <a:ext cx="2949000" cy="3176100"/>
          </a:xfrm>
          <a:prstGeom prst="rect">
            <a:avLst/>
          </a:pr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5"/>
          <p:cNvSpPr/>
          <p:nvPr/>
        </p:nvSpPr>
        <p:spPr>
          <a:xfrm>
            <a:off x="192085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5"/>
          <p:cNvSpPr/>
          <p:nvPr/>
        </p:nvSpPr>
        <p:spPr>
          <a:xfrm>
            <a:off x="74665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9" name="Google Shape;329;p45"/>
          <p:cNvPicPr preferRelativeResize="0"/>
          <p:nvPr/>
        </p:nvPicPr>
        <p:blipFill>
          <a:blip r:embed="rId3">
            <a:alphaModFix/>
          </a:blip>
          <a:stretch>
            <a:fillRect/>
          </a:stretch>
        </p:blipFill>
        <p:spPr>
          <a:xfrm>
            <a:off x="1954960" y="2344650"/>
            <a:ext cx="1029798" cy="1029802"/>
          </a:xfrm>
          <a:prstGeom prst="rect">
            <a:avLst/>
          </a:prstGeom>
          <a:noFill/>
          <a:ln>
            <a:noFill/>
          </a:ln>
        </p:spPr>
      </p:pic>
      <p:pic>
        <p:nvPicPr>
          <p:cNvPr id="330" name="Google Shape;330;p45"/>
          <p:cNvPicPr preferRelativeResize="0"/>
          <p:nvPr/>
        </p:nvPicPr>
        <p:blipFill>
          <a:blip r:embed="rId4">
            <a:alphaModFix/>
          </a:blip>
          <a:stretch>
            <a:fillRect/>
          </a:stretch>
        </p:blipFill>
        <p:spPr>
          <a:xfrm>
            <a:off x="780760" y="2344650"/>
            <a:ext cx="1029800" cy="1029800"/>
          </a:xfrm>
          <a:prstGeom prst="rect">
            <a:avLst/>
          </a:prstGeom>
          <a:noFill/>
          <a:ln>
            <a:noFill/>
          </a:ln>
        </p:spPr>
      </p:pic>
      <p:sp>
        <p:nvSpPr>
          <p:cNvPr id="331" name="Google Shape;331;p45"/>
          <p:cNvSpPr txBox="1"/>
          <p:nvPr>
            <p:ph idx="1" type="body"/>
          </p:nvPr>
        </p:nvSpPr>
        <p:spPr>
          <a:xfrm>
            <a:off x="780750" y="1725125"/>
            <a:ext cx="2238000" cy="55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Google Sans"/>
                <a:ea typeface="Google Sans"/>
                <a:cs typeface="Google Sans"/>
                <a:sym typeface="Google Sans"/>
              </a:rPr>
              <a:t>Training Data</a:t>
            </a:r>
            <a:endParaRPr b="1" sz="2100">
              <a:solidFill>
                <a:schemeClr val="dk1"/>
              </a:solidFill>
              <a:latin typeface="Google Sans"/>
              <a:ea typeface="Google Sans"/>
              <a:cs typeface="Google Sans"/>
              <a:sym typeface="Google Sans"/>
            </a:endParaRPr>
          </a:p>
        </p:txBody>
      </p:sp>
      <p:sp>
        <p:nvSpPr>
          <p:cNvPr id="332" name="Google Shape;332;p45"/>
          <p:cNvSpPr/>
          <p:nvPr/>
        </p:nvSpPr>
        <p:spPr>
          <a:xfrm>
            <a:off x="74665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5"/>
          <p:cNvSpPr/>
          <p:nvPr/>
        </p:nvSpPr>
        <p:spPr>
          <a:xfrm>
            <a:off x="192085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4" name="Google Shape;334;p45"/>
          <p:cNvPicPr preferRelativeResize="0"/>
          <p:nvPr/>
        </p:nvPicPr>
        <p:blipFill>
          <a:blip r:embed="rId5">
            <a:alphaModFix/>
          </a:blip>
          <a:stretch>
            <a:fillRect/>
          </a:stretch>
        </p:blipFill>
        <p:spPr>
          <a:xfrm>
            <a:off x="1954960" y="3533975"/>
            <a:ext cx="1029800" cy="1029800"/>
          </a:xfrm>
          <a:prstGeom prst="rect">
            <a:avLst/>
          </a:prstGeom>
          <a:noFill/>
          <a:ln>
            <a:noFill/>
          </a:ln>
        </p:spPr>
      </p:pic>
      <p:pic>
        <p:nvPicPr>
          <p:cNvPr id="335" name="Google Shape;335;p45"/>
          <p:cNvPicPr preferRelativeResize="0"/>
          <p:nvPr/>
        </p:nvPicPr>
        <p:blipFill>
          <a:blip r:embed="rId6">
            <a:alphaModFix/>
          </a:blip>
          <a:stretch>
            <a:fillRect/>
          </a:stretch>
        </p:blipFill>
        <p:spPr>
          <a:xfrm>
            <a:off x="780760" y="3533975"/>
            <a:ext cx="1029798" cy="1029798"/>
          </a:xfrm>
          <a:prstGeom prst="rect">
            <a:avLst/>
          </a:prstGeom>
          <a:noFill/>
          <a:ln>
            <a:noFill/>
          </a:ln>
        </p:spPr>
      </p:pic>
      <p:sp>
        <p:nvSpPr>
          <p:cNvPr id="336" name="Google Shape;336;p45"/>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t> </a:t>
            </a:r>
            <a:r>
              <a:rPr b="1" lang="en"/>
              <a:t>Sampling</a:t>
            </a:r>
            <a:r>
              <a:rPr lang="en"/>
              <a:t> the Data</a:t>
            </a:r>
            <a:endParaRPr/>
          </a:p>
        </p:txBody>
      </p:sp>
      <p:sp>
        <p:nvSpPr>
          <p:cNvPr id="337" name="Google Shape;337;p45"/>
          <p:cNvSpPr/>
          <p:nvPr/>
        </p:nvSpPr>
        <p:spPr>
          <a:xfrm>
            <a:off x="484560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5"/>
          <p:cNvSpPr/>
          <p:nvPr/>
        </p:nvSpPr>
        <p:spPr>
          <a:xfrm>
            <a:off x="3671400" y="22764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5"/>
          <p:cNvSpPr txBox="1"/>
          <p:nvPr>
            <p:ph idx="1" type="body"/>
          </p:nvPr>
        </p:nvSpPr>
        <p:spPr>
          <a:xfrm>
            <a:off x="4862700" y="1739925"/>
            <a:ext cx="2238000" cy="55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Google Sans"/>
                <a:ea typeface="Google Sans"/>
                <a:cs typeface="Google Sans"/>
                <a:sym typeface="Google Sans"/>
              </a:rPr>
              <a:t>Reality</a:t>
            </a:r>
            <a:endParaRPr b="1" sz="2100">
              <a:solidFill>
                <a:schemeClr val="dk1"/>
              </a:solidFill>
              <a:latin typeface="Google Sans"/>
              <a:ea typeface="Google Sans"/>
              <a:cs typeface="Google Sans"/>
              <a:sym typeface="Google Sans"/>
            </a:endParaRPr>
          </a:p>
        </p:txBody>
      </p:sp>
      <p:sp>
        <p:nvSpPr>
          <p:cNvPr id="340" name="Google Shape;340;p45"/>
          <p:cNvSpPr/>
          <p:nvPr/>
        </p:nvSpPr>
        <p:spPr>
          <a:xfrm>
            <a:off x="367140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5"/>
          <p:cNvSpPr/>
          <p:nvPr/>
        </p:nvSpPr>
        <p:spPr>
          <a:xfrm>
            <a:off x="4845600" y="346577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5"/>
          <p:cNvSpPr/>
          <p:nvPr/>
        </p:nvSpPr>
        <p:spPr>
          <a:xfrm>
            <a:off x="7194000" y="227652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5"/>
          <p:cNvSpPr/>
          <p:nvPr/>
        </p:nvSpPr>
        <p:spPr>
          <a:xfrm>
            <a:off x="6019800" y="2276525"/>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5"/>
          <p:cNvSpPr/>
          <p:nvPr/>
        </p:nvSpPr>
        <p:spPr>
          <a:xfrm>
            <a:off x="6019800" y="34658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5"/>
          <p:cNvSpPr/>
          <p:nvPr/>
        </p:nvSpPr>
        <p:spPr>
          <a:xfrm>
            <a:off x="7194000" y="3465850"/>
            <a:ext cx="1098000" cy="10980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6" name="Google Shape;346;p45"/>
          <p:cNvPicPr preferRelativeResize="0"/>
          <p:nvPr/>
        </p:nvPicPr>
        <p:blipFill>
          <a:blip r:embed="rId7">
            <a:alphaModFix/>
          </a:blip>
          <a:stretch>
            <a:fillRect/>
          </a:stretch>
        </p:blipFill>
        <p:spPr>
          <a:xfrm>
            <a:off x="6053900" y="2344650"/>
            <a:ext cx="1029800" cy="1029800"/>
          </a:xfrm>
          <a:prstGeom prst="rect">
            <a:avLst/>
          </a:prstGeom>
          <a:noFill/>
          <a:ln>
            <a:noFill/>
          </a:ln>
        </p:spPr>
      </p:pic>
      <p:pic>
        <p:nvPicPr>
          <p:cNvPr id="347" name="Google Shape;347;p45"/>
          <p:cNvPicPr preferRelativeResize="0"/>
          <p:nvPr/>
        </p:nvPicPr>
        <p:blipFill>
          <a:blip r:embed="rId8">
            <a:alphaModFix/>
          </a:blip>
          <a:stretch>
            <a:fillRect/>
          </a:stretch>
        </p:blipFill>
        <p:spPr>
          <a:xfrm>
            <a:off x="3705500" y="2344650"/>
            <a:ext cx="1029800" cy="1029800"/>
          </a:xfrm>
          <a:prstGeom prst="rect">
            <a:avLst/>
          </a:prstGeom>
          <a:noFill/>
          <a:ln>
            <a:noFill/>
          </a:ln>
        </p:spPr>
      </p:pic>
      <p:pic>
        <p:nvPicPr>
          <p:cNvPr id="348" name="Google Shape;348;p45"/>
          <p:cNvPicPr preferRelativeResize="0"/>
          <p:nvPr/>
        </p:nvPicPr>
        <p:blipFill>
          <a:blip r:embed="rId9">
            <a:alphaModFix/>
          </a:blip>
          <a:stretch>
            <a:fillRect/>
          </a:stretch>
        </p:blipFill>
        <p:spPr>
          <a:xfrm>
            <a:off x="7228100" y="3533975"/>
            <a:ext cx="1029802" cy="1029802"/>
          </a:xfrm>
          <a:prstGeom prst="rect">
            <a:avLst/>
          </a:prstGeom>
          <a:noFill/>
          <a:ln>
            <a:noFill/>
          </a:ln>
        </p:spPr>
      </p:pic>
      <p:pic>
        <p:nvPicPr>
          <p:cNvPr id="349" name="Google Shape;349;p45"/>
          <p:cNvPicPr preferRelativeResize="0"/>
          <p:nvPr/>
        </p:nvPicPr>
        <p:blipFill>
          <a:blip r:embed="rId10">
            <a:alphaModFix/>
          </a:blip>
          <a:stretch>
            <a:fillRect/>
          </a:stretch>
        </p:blipFill>
        <p:spPr>
          <a:xfrm>
            <a:off x="4879700" y="3533975"/>
            <a:ext cx="1029802" cy="1029798"/>
          </a:xfrm>
          <a:prstGeom prst="rect">
            <a:avLst/>
          </a:prstGeom>
          <a:noFill/>
          <a:ln>
            <a:noFill/>
          </a:ln>
        </p:spPr>
      </p:pic>
      <p:pic>
        <p:nvPicPr>
          <p:cNvPr id="350" name="Google Shape;350;p45"/>
          <p:cNvPicPr preferRelativeResize="0"/>
          <p:nvPr/>
        </p:nvPicPr>
        <p:blipFill>
          <a:blip r:embed="rId5">
            <a:alphaModFix/>
          </a:blip>
          <a:stretch>
            <a:fillRect/>
          </a:stretch>
        </p:blipFill>
        <p:spPr>
          <a:xfrm>
            <a:off x="4879688" y="2344650"/>
            <a:ext cx="1029800" cy="1029800"/>
          </a:xfrm>
          <a:prstGeom prst="rect">
            <a:avLst/>
          </a:prstGeom>
          <a:noFill/>
          <a:ln>
            <a:noFill/>
          </a:ln>
        </p:spPr>
      </p:pic>
      <p:pic>
        <p:nvPicPr>
          <p:cNvPr id="351" name="Google Shape;351;p45"/>
          <p:cNvPicPr preferRelativeResize="0"/>
          <p:nvPr/>
        </p:nvPicPr>
        <p:blipFill>
          <a:blip r:embed="rId6">
            <a:alphaModFix/>
          </a:blip>
          <a:stretch>
            <a:fillRect/>
          </a:stretch>
        </p:blipFill>
        <p:spPr>
          <a:xfrm>
            <a:off x="3705500" y="3533975"/>
            <a:ext cx="1029798" cy="1029798"/>
          </a:xfrm>
          <a:prstGeom prst="rect">
            <a:avLst/>
          </a:prstGeom>
          <a:noFill/>
          <a:ln>
            <a:noFill/>
          </a:ln>
        </p:spPr>
      </p:pic>
      <p:pic>
        <p:nvPicPr>
          <p:cNvPr id="352" name="Google Shape;352;p45"/>
          <p:cNvPicPr preferRelativeResize="0"/>
          <p:nvPr/>
        </p:nvPicPr>
        <p:blipFill>
          <a:blip r:embed="rId4">
            <a:alphaModFix/>
          </a:blip>
          <a:stretch>
            <a:fillRect/>
          </a:stretch>
        </p:blipFill>
        <p:spPr>
          <a:xfrm>
            <a:off x="6053888" y="3533975"/>
            <a:ext cx="1029800" cy="1029800"/>
          </a:xfrm>
          <a:prstGeom prst="rect">
            <a:avLst/>
          </a:prstGeom>
          <a:noFill/>
          <a:ln>
            <a:noFill/>
          </a:ln>
        </p:spPr>
      </p:pic>
      <p:pic>
        <p:nvPicPr>
          <p:cNvPr id="353" name="Google Shape;353;p45"/>
          <p:cNvPicPr preferRelativeResize="0"/>
          <p:nvPr/>
        </p:nvPicPr>
        <p:blipFill>
          <a:blip r:embed="rId3">
            <a:alphaModFix/>
          </a:blip>
          <a:stretch>
            <a:fillRect/>
          </a:stretch>
        </p:blipFill>
        <p:spPr>
          <a:xfrm>
            <a:off x="7228100" y="2344650"/>
            <a:ext cx="1029798" cy="1029802"/>
          </a:xfrm>
          <a:prstGeom prst="rect">
            <a:avLst/>
          </a:prstGeom>
          <a:noFill/>
          <a:ln>
            <a:noFill/>
          </a:ln>
        </p:spPr>
      </p:pic>
      <p:sp>
        <p:nvSpPr>
          <p:cNvPr id="354" name="Google Shape;354;p45"/>
          <p:cNvSpPr/>
          <p:nvPr/>
        </p:nvSpPr>
        <p:spPr>
          <a:xfrm>
            <a:off x="4769400" y="2202375"/>
            <a:ext cx="1250400" cy="1263300"/>
          </a:xfrm>
          <a:prstGeom prst="rect">
            <a:avLst/>
          </a:prstGeom>
          <a:solidFill>
            <a:srgbClr val="FFFFFF">
              <a:alpha val="82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5"/>
          <p:cNvSpPr/>
          <p:nvPr/>
        </p:nvSpPr>
        <p:spPr>
          <a:xfrm>
            <a:off x="7117800" y="2193800"/>
            <a:ext cx="1250400" cy="1263300"/>
          </a:xfrm>
          <a:prstGeom prst="rect">
            <a:avLst/>
          </a:prstGeom>
          <a:solidFill>
            <a:srgbClr val="FFFFFF">
              <a:alpha val="82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5"/>
          <p:cNvSpPr/>
          <p:nvPr/>
        </p:nvSpPr>
        <p:spPr>
          <a:xfrm>
            <a:off x="6019850" y="3417225"/>
            <a:ext cx="1157100" cy="1263300"/>
          </a:xfrm>
          <a:prstGeom prst="rect">
            <a:avLst/>
          </a:prstGeom>
          <a:solidFill>
            <a:srgbClr val="FFFFFF">
              <a:alpha val="82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5"/>
          <p:cNvSpPr/>
          <p:nvPr/>
        </p:nvSpPr>
        <p:spPr>
          <a:xfrm>
            <a:off x="3612250" y="3417225"/>
            <a:ext cx="1157100" cy="1263300"/>
          </a:xfrm>
          <a:prstGeom prst="rect">
            <a:avLst/>
          </a:prstGeom>
          <a:solidFill>
            <a:srgbClr val="FFFFFF">
              <a:alpha val="82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5"/>
          <p:cNvSpPr/>
          <p:nvPr/>
        </p:nvSpPr>
        <p:spPr>
          <a:xfrm>
            <a:off x="560150" y="1664625"/>
            <a:ext cx="2712000" cy="3064200"/>
          </a:xfrm>
          <a:prstGeom prst="rect">
            <a:avLst/>
          </a:prstGeom>
          <a:solidFill>
            <a:srgbClr val="FFFFFF">
              <a:alpha val="82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6"/>
          <p:cNvSpPr txBox="1"/>
          <p:nvPr>
            <p:ph idx="1" type="body"/>
          </p:nvPr>
        </p:nvSpPr>
        <p:spPr>
          <a:xfrm rot="877103">
            <a:off x="6171020" y="1441255"/>
            <a:ext cx="2327443" cy="722040"/>
          </a:xfrm>
          <a:prstGeom prst="rect">
            <a:avLst/>
          </a:prstGeom>
          <a:solidFill>
            <a:srgbClr val="EFEFEF"/>
          </a:solidFill>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dk1"/>
                </a:solidFill>
                <a:latin typeface="Google Sans"/>
                <a:ea typeface="Google Sans"/>
                <a:cs typeface="Google Sans"/>
                <a:sym typeface="Google Sans"/>
              </a:rPr>
              <a:t>Northpointe’s </a:t>
            </a:r>
            <a:r>
              <a:rPr lang="en" sz="1400">
                <a:solidFill>
                  <a:schemeClr val="dk1"/>
                </a:solidFill>
                <a:latin typeface="Google Sans"/>
                <a:ea typeface="Google Sans"/>
                <a:cs typeface="Google Sans"/>
                <a:sym typeface="Google Sans"/>
              </a:rPr>
              <a:t>COMPAS Recidivism Prediction Tool</a:t>
            </a:r>
            <a:endParaRPr sz="1400">
              <a:solidFill>
                <a:schemeClr val="dk1"/>
              </a:solidFill>
              <a:latin typeface="Google Sans"/>
              <a:ea typeface="Google Sans"/>
              <a:cs typeface="Google Sans"/>
              <a:sym typeface="Google Sans"/>
            </a:endParaRPr>
          </a:p>
        </p:txBody>
      </p:sp>
      <p:sp>
        <p:nvSpPr>
          <p:cNvPr id="364" name="Google Shape;364;p46"/>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t> </a:t>
            </a:r>
            <a:r>
              <a:rPr b="1" lang="en"/>
              <a:t>Prejudice</a:t>
            </a:r>
            <a:r>
              <a:rPr lang="en"/>
              <a:t> Reflected in Data</a:t>
            </a:r>
            <a:endParaRPr/>
          </a:p>
        </p:txBody>
      </p:sp>
      <p:pic>
        <p:nvPicPr>
          <p:cNvPr id="365" name="Google Shape;365;p46" title="Points scored"/>
          <p:cNvPicPr preferRelativeResize="0"/>
          <p:nvPr/>
        </p:nvPicPr>
        <p:blipFill>
          <a:blip r:embed="rId3">
            <a:alphaModFix/>
          </a:blip>
          <a:stretch>
            <a:fillRect/>
          </a:stretch>
        </p:blipFill>
        <p:spPr>
          <a:xfrm>
            <a:off x="482273" y="1285499"/>
            <a:ext cx="5435889" cy="33612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7"/>
          <p:cNvSpPr txBox="1"/>
          <p:nvPr>
            <p:ph idx="1" type="body"/>
          </p:nvPr>
        </p:nvSpPr>
        <p:spPr>
          <a:xfrm>
            <a:off x="951325" y="3314150"/>
            <a:ext cx="6949800" cy="909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Google Sans"/>
                <a:ea typeface="Google Sans"/>
                <a:cs typeface="Google Sans"/>
                <a:sym typeface="Google Sans"/>
              </a:rPr>
              <a:t>Dataset:</a:t>
            </a:r>
            <a:r>
              <a:rPr lang="en" sz="2000">
                <a:solidFill>
                  <a:schemeClr val="dk1"/>
                </a:solidFill>
                <a:latin typeface="Google Sans"/>
                <a:ea typeface="Google Sans"/>
                <a:cs typeface="Google Sans"/>
                <a:sym typeface="Google Sans"/>
              </a:rPr>
              <a:t> </a:t>
            </a:r>
            <a:r>
              <a:rPr i="1" lang="en" sz="2000">
                <a:solidFill>
                  <a:schemeClr val="dk1"/>
                </a:solidFill>
                <a:latin typeface="Google Sans"/>
                <a:ea typeface="Google Sans"/>
                <a:cs typeface="Google Sans"/>
                <a:sym typeface="Google Sans"/>
              </a:rPr>
              <a:t>65%</a:t>
            </a:r>
            <a:r>
              <a:rPr lang="en" sz="2000">
                <a:solidFill>
                  <a:schemeClr val="dk1"/>
                </a:solidFill>
                <a:latin typeface="Google Sans"/>
                <a:ea typeface="Google Sans"/>
                <a:cs typeface="Google Sans"/>
                <a:sym typeface="Google Sans"/>
              </a:rPr>
              <a:t> of people cooking are </a:t>
            </a:r>
            <a:r>
              <a:rPr i="1" lang="en" sz="2000">
                <a:solidFill>
                  <a:schemeClr val="dk1"/>
                </a:solidFill>
                <a:latin typeface="Google Sans"/>
                <a:ea typeface="Google Sans"/>
                <a:cs typeface="Google Sans"/>
                <a:sym typeface="Google Sans"/>
              </a:rPr>
              <a:t>women</a:t>
            </a:r>
            <a:br>
              <a:rPr lang="en" sz="2000">
                <a:solidFill>
                  <a:schemeClr val="dk1"/>
                </a:solidFill>
                <a:latin typeface="Google Sans"/>
                <a:ea typeface="Google Sans"/>
                <a:cs typeface="Google Sans"/>
                <a:sym typeface="Google Sans"/>
              </a:rPr>
            </a:br>
            <a:r>
              <a:rPr b="1" lang="en" sz="2000">
                <a:solidFill>
                  <a:schemeClr val="dk1"/>
                </a:solidFill>
                <a:latin typeface="Google Sans"/>
                <a:ea typeface="Google Sans"/>
                <a:cs typeface="Google Sans"/>
                <a:sym typeface="Google Sans"/>
              </a:rPr>
              <a:t>Algorithm predicts:</a:t>
            </a:r>
            <a:r>
              <a:rPr i="1" lang="en" sz="2000">
                <a:solidFill>
                  <a:schemeClr val="dk1"/>
                </a:solidFill>
                <a:latin typeface="Google Sans"/>
                <a:ea typeface="Google Sans"/>
                <a:cs typeface="Google Sans"/>
                <a:sym typeface="Google Sans"/>
              </a:rPr>
              <a:t> 85%</a:t>
            </a:r>
            <a:r>
              <a:rPr lang="en" sz="2000">
                <a:solidFill>
                  <a:schemeClr val="dk1"/>
                </a:solidFill>
                <a:latin typeface="Google Sans"/>
                <a:ea typeface="Google Sans"/>
                <a:cs typeface="Google Sans"/>
                <a:sym typeface="Google Sans"/>
              </a:rPr>
              <a:t> of people cooking are </a:t>
            </a:r>
            <a:r>
              <a:rPr i="1" lang="en" sz="2000">
                <a:solidFill>
                  <a:schemeClr val="dk1"/>
                </a:solidFill>
                <a:latin typeface="Google Sans"/>
                <a:ea typeface="Google Sans"/>
                <a:cs typeface="Google Sans"/>
                <a:sym typeface="Google Sans"/>
              </a:rPr>
              <a:t>women</a:t>
            </a:r>
            <a:endParaRPr i="1" sz="2000">
              <a:solidFill>
                <a:schemeClr val="dk1"/>
              </a:solidFill>
              <a:latin typeface="Google Sans"/>
              <a:ea typeface="Google Sans"/>
              <a:cs typeface="Google Sans"/>
              <a:sym typeface="Google Sans"/>
            </a:endParaRPr>
          </a:p>
          <a:p>
            <a:pPr indent="0" lvl="0" marL="0" rtl="0" algn="l">
              <a:lnSpc>
                <a:spcPct val="115000"/>
              </a:lnSpc>
              <a:spcBef>
                <a:spcPts val="1600"/>
              </a:spcBef>
              <a:spcAft>
                <a:spcPts val="0"/>
              </a:spcAft>
              <a:buNone/>
            </a:pPr>
            <a:r>
              <a:t/>
            </a:r>
            <a:endParaRPr sz="2000">
              <a:solidFill>
                <a:schemeClr val="dk1"/>
              </a:solidFill>
              <a:latin typeface="Google Sans"/>
              <a:ea typeface="Google Sans"/>
              <a:cs typeface="Google Sans"/>
              <a:sym typeface="Google Sans"/>
            </a:endParaRPr>
          </a:p>
          <a:p>
            <a:pPr indent="0" lvl="0" marL="0" rtl="0" algn="l">
              <a:lnSpc>
                <a:spcPct val="115000"/>
              </a:lnSpc>
              <a:spcBef>
                <a:spcPts val="1600"/>
              </a:spcBef>
              <a:spcAft>
                <a:spcPts val="0"/>
              </a:spcAft>
              <a:buNone/>
            </a:pPr>
            <a:r>
              <a:t/>
            </a:r>
            <a:endParaRPr sz="1100">
              <a:solidFill>
                <a:schemeClr val="dk1"/>
              </a:solidFill>
              <a:highlight>
                <a:srgbClr val="FFFFFF"/>
              </a:highlight>
              <a:latin typeface="Google Sans"/>
              <a:ea typeface="Google Sans"/>
              <a:cs typeface="Google Sans"/>
              <a:sym typeface="Google Sans"/>
            </a:endParaRPr>
          </a:p>
          <a:p>
            <a:pPr indent="0" lvl="0" marL="0" rtl="0" algn="l">
              <a:lnSpc>
                <a:spcPct val="115000"/>
              </a:lnSpc>
              <a:spcBef>
                <a:spcPts val="800"/>
              </a:spcBef>
              <a:spcAft>
                <a:spcPts val="0"/>
              </a:spcAft>
              <a:buNone/>
            </a:pPr>
            <a:r>
              <a:t/>
            </a:r>
            <a:endParaRPr sz="2000">
              <a:solidFill>
                <a:schemeClr val="dk1"/>
              </a:solidFill>
              <a:latin typeface="Google Sans"/>
              <a:ea typeface="Google Sans"/>
              <a:cs typeface="Google Sans"/>
              <a:sym typeface="Google Sans"/>
            </a:endParaRPr>
          </a:p>
          <a:p>
            <a:pPr indent="0" lvl="0" marL="0" rtl="0" algn="l">
              <a:spcBef>
                <a:spcPts val="1600"/>
              </a:spcBef>
              <a:spcAft>
                <a:spcPts val="0"/>
              </a:spcAft>
              <a:buNone/>
            </a:pPr>
            <a:r>
              <a:t/>
            </a:r>
            <a:endParaRPr sz="2000">
              <a:solidFill>
                <a:schemeClr val="dk1"/>
              </a:solidFill>
              <a:latin typeface="Google Sans"/>
              <a:ea typeface="Google Sans"/>
              <a:cs typeface="Google Sans"/>
              <a:sym typeface="Google Sans"/>
            </a:endParaRPr>
          </a:p>
        </p:txBody>
      </p:sp>
      <p:pic>
        <p:nvPicPr>
          <p:cNvPr id="371" name="Google Shape;371;p47"/>
          <p:cNvPicPr preferRelativeResize="0"/>
          <p:nvPr/>
        </p:nvPicPr>
        <p:blipFill rotWithShape="1">
          <a:blip r:embed="rId4">
            <a:alphaModFix/>
          </a:blip>
          <a:srcRect b="0" l="0" r="7441" t="0"/>
          <a:stretch/>
        </p:blipFill>
        <p:spPr>
          <a:xfrm>
            <a:off x="985025" y="1445487"/>
            <a:ext cx="2172598" cy="1564076"/>
          </a:xfrm>
          <a:prstGeom prst="rect">
            <a:avLst/>
          </a:prstGeom>
          <a:noFill/>
          <a:ln>
            <a:noFill/>
          </a:ln>
        </p:spPr>
      </p:pic>
      <p:sp>
        <p:nvSpPr>
          <p:cNvPr id="372" name="Google Shape;372;p47"/>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t> </a:t>
            </a:r>
            <a:r>
              <a:rPr b="1" lang="en"/>
              <a:t>Prejudice</a:t>
            </a:r>
            <a:r>
              <a:rPr lang="en"/>
              <a:t> Reflected in Data</a:t>
            </a:r>
            <a:endParaRPr/>
          </a:p>
        </p:txBody>
      </p:sp>
      <p:pic>
        <p:nvPicPr>
          <p:cNvPr id="373" name="Google Shape;373;p47"/>
          <p:cNvPicPr preferRelativeResize="0"/>
          <p:nvPr/>
        </p:nvPicPr>
        <p:blipFill>
          <a:blip r:embed="rId5">
            <a:alphaModFix/>
          </a:blip>
          <a:stretch>
            <a:fillRect/>
          </a:stretch>
        </p:blipFill>
        <p:spPr>
          <a:xfrm>
            <a:off x="3314431" y="1446100"/>
            <a:ext cx="2343876" cy="1563475"/>
          </a:xfrm>
          <a:prstGeom prst="rect">
            <a:avLst/>
          </a:prstGeom>
          <a:noFill/>
          <a:ln>
            <a:noFill/>
          </a:ln>
        </p:spPr>
      </p:pic>
      <p:pic>
        <p:nvPicPr>
          <p:cNvPr id="374" name="Google Shape;374;p47"/>
          <p:cNvPicPr preferRelativeResize="0"/>
          <p:nvPr/>
        </p:nvPicPr>
        <p:blipFill>
          <a:blip r:embed="rId6">
            <a:alphaModFix/>
          </a:blip>
          <a:stretch>
            <a:fillRect/>
          </a:stretch>
        </p:blipFill>
        <p:spPr>
          <a:xfrm>
            <a:off x="5815100" y="1446550"/>
            <a:ext cx="2343874" cy="156258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8"/>
          <p:cNvSpPr txBox="1"/>
          <p:nvPr>
            <p:ph idx="1" type="body"/>
          </p:nvPr>
        </p:nvSpPr>
        <p:spPr>
          <a:xfrm>
            <a:off x="646350" y="2571750"/>
            <a:ext cx="7186500" cy="228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Google Sans"/>
                <a:ea typeface="Google Sans"/>
                <a:cs typeface="Google Sans"/>
                <a:sym typeface="Google Sans"/>
              </a:rPr>
              <a:t>Example:</a:t>
            </a:r>
            <a:r>
              <a:rPr lang="en">
                <a:solidFill>
                  <a:schemeClr val="dk1"/>
                </a:solidFill>
                <a:latin typeface="Google Sans"/>
                <a:ea typeface="Google Sans"/>
                <a:cs typeface="Google Sans"/>
                <a:sym typeface="Google Sans"/>
              </a:rPr>
              <a:t>	</a:t>
            </a:r>
            <a:r>
              <a:rPr lang="en">
                <a:solidFill>
                  <a:schemeClr val="dk1"/>
                </a:solidFill>
                <a:latin typeface="Google Sans"/>
                <a:ea typeface="Google Sans"/>
                <a:cs typeface="Google Sans"/>
                <a:sym typeface="Google Sans"/>
              </a:rPr>
              <a:t>Optic sensors and cameras have problems </a:t>
            </a:r>
            <a:r>
              <a:rPr b="1" i="1" lang="en">
                <a:solidFill>
                  <a:schemeClr val="dk1"/>
                </a:solidFill>
                <a:latin typeface="Google Sans"/>
                <a:ea typeface="Google Sans"/>
                <a:cs typeface="Google Sans"/>
                <a:sym typeface="Google Sans"/>
              </a:rPr>
              <a:t>detecting</a:t>
            </a:r>
            <a:br>
              <a:rPr b="1" i="1" lang="en">
                <a:solidFill>
                  <a:schemeClr val="dk1"/>
                </a:solidFill>
                <a:latin typeface="Google Sans"/>
                <a:ea typeface="Google Sans"/>
                <a:cs typeface="Google Sans"/>
                <a:sym typeface="Google Sans"/>
              </a:rPr>
            </a:br>
            <a:r>
              <a:rPr b="1" i="1" lang="en">
                <a:solidFill>
                  <a:schemeClr val="dk1"/>
                </a:solidFill>
                <a:latin typeface="Google Sans"/>
                <a:ea typeface="Google Sans"/>
                <a:cs typeface="Google Sans"/>
                <a:sym typeface="Google Sans"/>
              </a:rPr>
              <a:t>			darker skin tones</a:t>
            </a:r>
            <a:r>
              <a:rPr lang="en">
                <a:solidFill>
                  <a:schemeClr val="dk1"/>
                </a:solidFill>
                <a:latin typeface="Google Sans"/>
                <a:ea typeface="Google Sans"/>
                <a:cs typeface="Google Sans"/>
                <a:sym typeface="Google Sans"/>
              </a:rPr>
              <a:t> due to the way light is reflected</a:t>
            </a:r>
            <a:endParaRPr>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900">
              <a:solidFill>
                <a:schemeClr val="dk1"/>
              </a:solidFill>
              <a:latin typeface="Google Sans"/>
              <a:ea typeface="Google Sans"/>
              <a:cs typeface="Google Sans"/>
              <a:sym typeface="Google Sans"/>
            </a:endParaRPr>
          </a:p>
          <a:p>
            <a:pPr indent="-342900" lvl="0" marL="1828800" rtl="0" algn="l">
              <a:spcBef>
                <a:spcPts val="0"/>
              </a:spcBef>
              <a:spcAft>
                <a:spcPts val="0"/>
              </a:spcAft>
              <a:buClr>
                <a:schemeClr val="dk1"/>
              </a:buClr>
              <a:buSzPts val="1800"/>
              <a:buFont typeface="Google Sans"/>
              <a:buChar char="●"/>
            </a:pPr>
            <a:r>
              <a:rPr b="1" lang="en">
                <a:solidFill>
                  <a:schemeClr val="dk1"/>
                </a:solidFill>
                <a:latin typeface="Google Sans"/>
                <a:ea typeface="Google Sans"/>
                <a:cs typeface="Google Sans"/>
                <a:sym typeface="Google Sans"/>
              </a:rPr>
              <a:t>Automatic soap dispensers</a:t>
            </a:r>
            <a:endParaRPr b="1">
              <a:solidFill>
                <a:schemeClr val="dk1"/>
              </a:solidFill>
              <a:latin typeface="Google Sans"/>
              <a:ea typeface="Google Sans"/>
              <a:cs typeface="Google Sans"/>
              <a:sym typeface="Google Sans"/>
            </a:endParaRPr>
          </a:p>
          <a:p>
            <a:pPr indent="-342900" lvl="0" marL="1828800" rtl="0" algn="l">
              <a:spcBef>
                <a:spcPts val="0"/>
              </a:spcBef>
              <a:spcAft>
                <a:spcPts val="0"/>
              </a:spcAft>
              <a:buClr>
                <a:schemeClr val="dk1"/>
              </a:buClr>
              <a:buSzPts val="1800"/>
              <a:buFont typeface="Google Sans"/>
              <a:buChar char="●"/>
            </a:pPr>
            <a:r>
              <a:rPr b="1" lang="en">
                <a:solidFill>
                  <a:schemeClr val="dk1"/>
                </a:solidFill>
                <a:latin typeface="Google Sans"/>
                <a:ea typeface="Google Sans"/>
                <a:cs typeface="Google Sans"/>
                <a:sym typeface="Google Sans"/>
              </a:rPr>
              <a:t>Activity detection</a:t>
            </a:r>
            <a:endParaRPr b="1">
              <a:solidFill>
                <a:schemeClr val="dk1"/>
              </a:solidFill>
              <a:latin typeface="Google Sans"/>
              <a:ea typeface="Google Sans"/>
              <a:cs typeface="Google Sans"/>
              <a:sym typeface="Google Sans"/>
            </a:endParaRPr>
          </a:p>
          <a:p>
            <a:pPr indent="-342900" lvl="0" marL="1828800" rtl="0" algn="l">
              <a:spcBef>
                <a:spcPts val="0"/>
              </a:spcBef>
              <a:spcAft>
                <a:spcPts val="0"/>
              </a:spcAft>
              <a:buClr>
                <a:schemeClr val="dk1"/>
              </a:buClr>
              <a:buSzPts val="1800"/>
              <a:buFont typeface="Google Sans"/>
              <a:buChar char="●"/>
            </a:pPr>
            <a:r>
              <a:rPr b="1" lang="en">
                <a:solidFill>
                  <a:schemeClr val="dk1"/>
                </a:solidFill>
                <a:latin typeface="Google Sans"/>
                <a:ea typeface="Google Sans"/>
                <a:cs typeface="Google Sans"/>
                <a:sym typeface="Google Sans"/>
              </a:rPr>
              <a:t>Facial recognition</a:t>
            </a:r>
            <a:endParaRPr b="1">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solidFill>
                <a:schemeClr val="dk1"/>
              </a:solidFill>
              <a:latin typeface="Google Sans"/>
              <a:ea typeface="Google Sans"/>
              <a:cs typeface="Google Sans"/>
              <a:sym typeface="Google Sans"/>
            </a:endParaRPr>
          </a:p>
        </p:txBody>
      </p:sp>
      <p:sp>
        <p:nvSpPr>
          <p:cNvPr id="380" name="Google Shape;380;p48"/>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t> Measurement </a:t>
            </a:r>
            <a:r>
              <a:rPr b="1" lang="en"/>
              <a:t>Distortion</a:t>
            </a:r>
            <a:endParaRPr b="1"/>
          </a:p>
        </p:txBody>
      </p:sp>
      <p:sp>
        <p:nvSpPr>
          <p:cNvPr id="381" name="Google Shape;381;p48"/>
          <p:cNvSpPr txBox="1"/>
          <p:nvPr>
            <p:ph idx="1" type="body"/>
          </p:nvPr>
        </p:nvSpPr>
        <p:spPr>
          <a:xfrm>
            <a:off x="2996783" y="1506238"/>
            <a:ext cx="29874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accent3"/>
                </a:solidFill>
                <a:latin typeface="Google Sans"/>
                <a:ea typeface="Google Sans"/>
                <a:cs typeface="Google Sans"/>
                <a:sym typeface="Google Sans"/>
              </a:rPr>
              <a:t>Hardware matters!</a:t>
            </a:r>
            <a:endParaRPr b="1" sz="2400">
              <a:solidFill>
                <a:schemeClr val="accent3"/>
              </a:solidFill>
              <a:latin typeface="Google Sans"/>
              <a:ea typeface="Google Sans"/>
              <a:cs typeface="Google Sans"/>
              <a:sym typeface="Google Sans"/>
            </a:endParaRPr>
          </a:p>
        </p:txBody>
      </p:sp>
      <p:pic>
        <p:nvPicPr>
          <p:cNvPr id="382" name="Google Shape;382;p48"/>
          <p:cNvPicPr preferRelativeResize="0"/>
          <p:nvPr/>
        </p:nvPicPr>
        <p:blipFill>
          <a:blip r:embed="rId3">
            <a:alphaModFix/>
          </a:blip>
          <a:stretch>
            <a:fillRect/>
          </a:stretch>
        </p:blipFill>
        <p:spPr>
          <a:xfrm>
            <a:off x="1837233" y="1338985"/>
            <a:ext cx="947199" cy="873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pic>
        <p:nvPicPr>
          <p:cNvPr id="387" name="Google Shape;387;p49"/>
          <p:cNvPicPr preferRelativeResize="0"/>
          <p:nvPr/>
        </p:nvPicPr>
        <p:blipFill>
          <a:blip r:embed="rId3">
            <a:alphaModFix/>
          </a:blip>
          <a:stretch>
            <a:fillRect/>
          </a:stretch>
        </p:blipFill>
        <p:spPr>
          <a:xfrm>
            <a:off x="1251463" y="1204550"/>
            <a:ext cx="6273675" cy="3312250"/>
          </a:xfrm>
          <a:prstGeom prst="rect">
            <a:avLst/>
          </a:prstGeom>
          <a:noFill/>
          <a:ln>
            <a:noFill/>
          </a:ln>
          <a:effectLst>
            <a:outerShdw blurRad="57150" rotWithShape="0" algn="bl" dir="5400000" dist="19050">
              <a:srgbClr val="000000">
                <a:alpha val="50000"/>
              </a:srgbClr>
            </a:outerShdw>
          </a:effectLst>
        </p:spPr>
      </p:pic>
      <p:sp>
        <p:nvSpPr>
          <p:cNvPr id="388" name="Google Shape;388;p49"/>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t> Measurement </a:t>
            </a:r>
            <a:r>
              <a:rPr b="1" lang="en"/>
              <a:t>Distortion</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32"/>
          <p:cNvPicPr preferRelativeResize="0"/>
          <p:nvPr/>
        </p:nvPicPr>
        <p:blipFill>
          <a:blip r:embed="rId3">
            <a:alphaModFix amt="15000"/>
          </a:blip>
          <a:stretch>
            <a:fillRect/>
          </a:stretch>
        </p:blipFill>
        <p:spPr>
          <a:xfrm>
            <a:off x="0" y="0"/>
            <a:ext cx="9144000" cy="5143489"/>
          </a:xfrm>
          <a:prstGeom prst="rect">
            <a:avLst/>
          </a:prstGeom>
          <a:noFill/>
          <a:ln>
            <a:noFill/>
          </a:ln>
        </p:spPr>
      </p:pic>
      <p:sp>
        <p:nvSpPr>
          <p:cNvPr id="142" name="Google Shape;142;p32"/>
          <p:cNvSpPr txBox="1"/>
          <p:nvPr/>
        </p:nvSpPr>
        <p:spPr>
          <a:xfrm>
            <a:off x="344500" y="264375"/>
            <a:ext cx="7797000" cy="538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000">
                <a:solidFill>
                  <a:srgbClr val="3C4043"/>
                </a:solidFill>
                <a:latin typeface="Google Sans"/>
                <a:ea typeface="Google Sans"/>
                <a:cs typeface="Google Sans"/>
                <a:sym typeface="Google Sans"/>
              </a:rPr>
              <a:t>Responsible AI: </a:t>
            </a:r>
            <a:r>
              <a:rPr lang="en" sz="3000">
                <a:solidFill>
                  <a:srgbClr val="3C4043"/>
                </a:solidFill>
                <a:latin typeface="Google Sans"/>
                <a:ea typeface="Google Sans"/>
                <a:cs typeface="Google Sans"/>
                <a:sym typeface="Google Sans"/>
              </a:rPr>
              <a:t>Human-Centered Design</a:t>
            </a:r>
            <a:endParaRPr sz="3000">
              <a:solidFill>
                <a:srgbClr val="3C4043"/>
              </a:solidFill>
              <a:latin typeface="Google Sans"/>
              <a:ea typeface="Google Sans"/>
              <a:cs typeface="Google Sans"/>
              <a:sym typeface="Google Sans"/>
            </a:endParaRPr>
          </a:p>
        </p:txBody>
      </p:sp>
      <p:sp>
        <p:nvSpPr>
          <p:cNvPr id="143" name="Google Shape;143;p32"/>
          <p:cNvSpPr txBox="1"/>
          <p:nvPr/>
        </p:nvSpPr>
        <p:spPr>
          <a:xfrm>
            <a:off x="1036225" y="2457225"/>
            <a:ext cx="2117400" cy="33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EEEEEE"/>
                </a:solidFill>
                <a:latin typeface="Google Sans"/>
                <a:ea typeface="Google Sans"/>
                <a:cs typeface="Google Sans"/>
                <a:sym typeface="Google Sans"/>
              </a:rPr>
              <a:t>Course 1</a:t>
            </a:r>
            <a:endParaRPr b="1">
              <a:solidFill>
                <a:srgbClr val="EEEEEE"/>
              </a:solidFill>
              <a:latin typeface="Google Sans"/>
              <a:ea typeface="Google Sans"/>
              <a:cs typeface="Google Sans"/>
              <a:sym typeface="Google Sans"/>
            </a:endParaRPr>
          </a:p>
          <a:p>
            <a:pPr indent="0" lvl="0" marL="0" rtl="0" algn="ctr">
              <a:lnSpc>
                <a:spcPct val="115000"/>
              </a:lnSpc>
              <a:spcBef>
                <a:spcPts val="0"/>
              </a:spcBef>
              <a:spcAft>
                <a:spcPts val="0"/>
              </a:spcAft>
              <a:buClr>
                <a:srgbClr val="EA4335"/>
              </a:buClr>
              <a:buSzPts val="1100"/>
              <a:buFont typeface="Arial"/>
              <a:buNone/>
            </a:pPr>
            <a:r>
              <a:rPr i="1" lang="en" sz="1100">
                <a:solidFill>
                  <a:srgbClr val="EEEEEE"/>
                </a:solidFill>
                <a:latin typeface="Google Sans"/>
                <a:ea typeface="Google Sans"/>
                <a:cs typeface="Google Sans"/>
                <a:sym typeface="Google Sans"/>
              </a:rPr>
              <a:t>Fundamentals of TinyML</a:t>
            </a:r>
            <a:endParaRPr b="1" i="1" sz="1100">
              <a:solidFill>
                <a:srgbClr val="EEEEEE"/>
              </a:solidFill>
              <a:latin typeface="Google Sans"/>
              <a:ea typeface="Google Sans"/>
              <a:cs typeface="Google Sans"/>
              <a:sym typeface="Google Sans"/>
            </a:endParaRPr>
          </a:p>
          <a:p>
            <a:pPr indent="0" lvl="0" marL="0" rtl="0" algn="ctr">
              <a:lnSpc>
                <a:spcPct val="115000"/>
              </a:lnSpc>
              <a:spcBef>
                <a:spcPts val="0"/>
              </a:spcBef>
              <a:spcAft>
                <a:spcPts val="0"/>
              </a:spcAft>
              <a:buNone/>
            </a:pPr>
            <a:r>
              <a:t/>
            </a:r>
            <a:endParaRPr b="1">
              <a:solidFill>
                <a:srgbClr val="EEEEEE"/>
              </a:solidFill>
              <a:latin typeface="Google Sans"/>
              <a:ea typeface="Google Sans"/>
              <a:cs typeface="Google Sans"/>
              <a:sym typeface="Google Sans"/>
            </a:endParaRPr>
          </a:p>
        </p:txBody>
      </p:sp>
      <p:sp>
        <p:nvSpPr>
          <p:cNvPr id="144" name="Google Shape;144;p32"/>
          <p:cNvSpPr txBox="1"/>
          <p:nvPr/>
        </p:nvSpPr>
        <p:spPr>
          <a:xfrm>
            <a:off x="804625" y="3201550"/>
            <a:ext cx="2349000" cy="1520400"/>
          </a:xfrm>
          <a:prstGeom prst="rect">
            <a:avLst/>
          </a:prstGeom>
          <a:solidFill>
            <a:srgbClr val="FFFFFF"/>
          </a:solid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EEEEEE"/>
              </a:buClr>
              <a:buSzPts val="1400"/>
              <a:buFont typeface="Google Sans"/>
              <a:buChar char="●"/>
            </a:pPr>
            <a:r>
              <a:rPr b="1" lang="en">
                <a:solidFill>
                  <a:srgbClr val="EEEEEE"/>
                </a:solidFill>
                <a:latin typeface="Google Sans"/>
                <a:ea typeface="Google Sans"/>
                <a:cs typeface="Google Sans"/>
                <a:sym typeface="Google Sans"/>
              </a:rPr>
              <a:t>What</a:t>
            </a:r>
            <a:r>
              <a:rPr lang="en">
                <a:solidFill>
                  <a:srgbClr val="EEEEEE"/>
                </a:solidFill>
                <a:latin typeface="Google Sans"/>
                <a:ea typeface="Google Sans"/>
                <a:cs typeface="Google Sans"/>
                <a:sym typeface="Google Sans"/>
              </a:rPr>
              <a:t> am I building?</a:t>
            </a:r>
            <a:endParaRPr>
              <a:solidFill>
                <a:srgbClr val="EEEEEE"/>
              </a:solidFill>
              <a:latin typeface="Google Sans"/>
              <a:ea typeface="Google Sans"/>
              <a:cs typeface="Google Sans"/>
              <a:sym typeface="Google Sans"/>
            </a:endParaRPr>
          </a:p>
          <a:p>
            <a:pPr indent="0" lvl="0" marL="457200" rtl="0" algn="l">
              <a:spcBef>
                <a:spcPts val="0"/>
              </a:spcBef>
              <a:spcAft>
                <a:spcPts val="0"/>
              </a:spcAft>
              <a:buNone/>
            </a:pPr>
            <a:r>
              <a:t/>
            </a:r>
            <a:endParaRPr sz="800">
              <a:solidFill>
                <a:srgbClr val="EEEEEE"/>
              </a:solidFill>
              <a:latin typeface="Google Sans"/>
              <a:ea typeface="Google Sans"/>
              <a:cs typeface="Google Sans"/>
              <a:sym typeface="Google Sans"/>
            </a:endParaRPr>
          </a:p>
          <a:p>
            <a:pPr indent="-317500" lvl="0" marL="457200" rtl="0" algn="l">
              <a:spcBef>
                <a:spcPts val="0"/>
              </a:spcBef>
              <a:spcAft>
                <a:spcPts val="0"/>
              </a:spcAft>
              <a:buClr>
                <a:srgbClr val="EEEEEE"/>
              </a:buClr>
              <a:buSzPts val="1400"/>
              <a:buFont typeface="Google Sans"/>
              <a:buChar char="●"/>
            </a:pPr>
            <a:r>
              <a:rPr b="1" lang="en">
                <a:solidFill>
                  <a:srgbClr val="EEEEEE"/>
                </a:solidFill>
                <a:latin typeface="Google Sans"/>
                <a:ea typeface="Google Sans"/>
                <a:cs typeface="Google Sans"/>
                <a:sym typeface="Google Sans"/>
              </a:rPr>
              <a:t>Who</a:t>
            </a:r>
            <a:r>
              <a:rPr lang="en">
                <a:solidFill>
                  <a:srgbClr val="EEEEEE"/>
                </a:solidFill>
                <a:latin typeface="Google Sans"/>
                <a:ea typeface="Google Sans"/>
                <a:cs typeface="Google Sans"/>
                <a:sym typeface="Google Sans"/>
              </a:rPr>
              <a:t> am I building this for?</a:t>
            </a:r>
            <a:endParaRPr>
              <a:solidFill>
                <a:srgbClr val="EEEEEE"/>
              </a:solidFill>
              <a:latin typeface="Google Sans"/>
              <a:ea typeface="Google Sans"/>
              <a:cs typeface="Google Sans"/>
              <a:sym typeface="Google Sans"/>
            </a:endParaRPr>
          </a:p>
          <a:p>
            <a:pPr indent="0" lvl="0" marL="0" rtl="0" algn="l">
              <a:spcBef>
                <a:spcPts val="0"/>
              </a:spcBef>
              <a:spcAft>
                <a:spcPts val="0"/>
              </a:spcAft>
              <a:buNone/>
            </a:pPr>
            <a:r>
              <a:t/>
            </a:r>
            <a:endParaRPr sz="700">
              <a:solidFill>
                <a:srgbClr val="EEEEEE"/>
              </a:solidFill>
              <a:latin typeface="Google Sans"/>
              <a:ea typeface="Google Sans"/>
              <a:cs typeface="Google Sans"/>
              <a:sym typeface="Google Sans"/>
            </a:endParaRPr>
          </a:p>
          <a:p>
            <a:pPr indent="-317500" lvl="0" marL="457200" rtl="0" algn="l">
              <a:spcBef>
                <a:spcPts val="0"/>
              </a:spcBef>
              <a:spcAft>
                <a:spcPts val="0"/>
              </a:spcAft>
              <a:buClr>
                <a:srgbClr val="EEEEEE"/>
              </a:buClr>
              <a:buSzPts val="1400"/>
              <a:buFont typeface="Google Sans"/>
              <a:buChar char="●"/>
            </a:pPr>
            <a:r>
              <a:rPr lang="en">
                <a:solidFill>
                  <a:srgbClr val="EEEEEE"/>
                </a:solidFill>
                <a:latin typeface="Google Sans"/>
                <a:ea typeface="Google Sans"/>
                <a:cs typeface="Google Sans"/>
                <a:sym typeface="Google Sans"/>
              </a:rPr>
              <a:t>What are the </a:t>
            </a:r>
            <a:r>
              <a:rPr b="1" lang="en">
                <a:solidFill>
                  <a:srgbClr val="EEEEEE"/>
                </a:solidFill>
                <a:latin typeface="Google Sans"/>
                <a:ea typeface="Google Sans"/>
                <a:cs typeface="Google Sans"/>
                <a:sym typeface="Google Sans"/>
              </a:rPr>
              <a:t>consequences</a:t>
            </a:r>
            <a:r>
              <a:rPr lang="en">
                <a:solidFill>
                  <a:srgbClr val="EEEEEE"/>
                </a:solidFill>
                <a:latin typeface="Google Sans"/>
                <a:ea typeface="Google Sans"/>
                <a:cs typeface="Google Sans"/>
                <a:sym typeface="Google Sans"/>
              </a:rPr>
              <a:t> for the user if it </a:t>
            </a:r>
            <a:r>
              <a:rPr b="1" i="1" lang="en">
                <a:solidFill>
                  <a:srgbClr val="EEEEEE"/>
                </a:solidFill>
                <a:latin typeface="Google Sans"/>
                <a:ea typeface="Google Sans"/>
                <a:cs typeface="Google Sans"/>
                <a:sym typeface="Google Sans"/>
              </a:rPr>
              <a:t>fails</a:t>
            </a:r>
            <a:r>
              <a:rPr lang="en">
                <a:solidFill>
                  <a:srgbClr val="EEEEEE"/>
                </a:solidFill>
                <a:latin typeface="Google Sans"/>
                <a:ea typeface="Google Sans"/>
                <a:cs typeface="Google Sans"/>
                <a:sym typeface="Google Sans"/>
              </a:rPr>
              <a:t>?</a:t>
            </a:r>
            <a:endParaRPr>
              <a:solidFill>
                <a:srgbClr val="EEEEEE"/>
              </a:solidFill>
              <a:latin typeface="Google Sans"/>
              <a:ea typeface="Google Sans"/>
              <a:cs typeface="Google Sans"/>
              <a:sym typeface="Google Sans"/>
            </a:endParaRPr>
          </a:p>
        </p:txBody>
      </p:sp>
      <p:sp>
        <p:nvSpPr>
          <p:cNvPr id="145" name="Google Shape;145;p32"/>
          <p:cNvSpPr txBox="1"/>
          <p:nvPr/>
        </p:nvSpPr>
        <p:spPr>
          <a:xfrm>
            <a:off x="3440566" y="2464525"/>
            <a:ext cx="2061000" cy="33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A51C30"/>
                </a:solidFill>
                <a:latin typeface="Google Sans"/>
                <a:ea typeface="Google Sans"/>
                <a:cs typeface="Google Sans"/>
                <a:sym typeface="Google Sans"/>
              </a:rPr>
              <a:t>Course 2</a:t>
            </a:r>
            <a:endParaRPr b="1">
              <a:solidFill>
                <a:srgbClr val="A51C30"/>
              </a:solidFill>
              <a:latin typeface="Google Sans"/>
              <a:ea typeface="Google Sans"/>
              <a:cs typeface="Google Sans"/>
              <a:sym typeface="Google Sans"/>
            </a:endParaRPr>
          </a:p>
          <a:p>
            <a:pPr indent="0" lvl="0" marL="0" rtl="0" algn="ctr">
              <a:lnSpc>
                <a:spcPct val="115000"/>
              </a:lnSpc>
              <a:spcBef>
                <a:spcPts val="0"/>
              </a:spcBef>
              <a:spcAft>
                <a:spcPts val="0"/>
              </a:spcAft>
              <a:buNone/>
            </a:pPr>
            <a:r>
              <a:rPr i="1" lang="en" sz="1100">
                <a:solidFill>
                  <a:srgbClr val="5F6368"/>
                </a:solidFill>
                <a:latin typeface="Google Sans"/>
                <a:ea typeface="Google Sans"/>
                <a:cs typeface="Google Sans"/>
                <a:sym typeface="Google Sans"/>
              </a:rPr>
              <a:t>Applications of TinyML</a:t>
            </a:r>
            <a:endParaRPr b="1" i="1" sz="1100">
              <a:solidFill>
                <a:srgbClr val="5F6368"/>
              </a:solidFill>
              <a:latin typeface="Google Sans"/>
              <a:ea typeface="Google Sans"/>
              <a:cs typeface="Google Sans"/>
              <a:sym typeface="Google Sans"/>
            </a:endParaRPr>
          </a:p>
          <a:p>
            <a:pPr indent="0" lvl="0" marL="0" rtl="0" algn="ctr">
              <a:lnSpc>
                <a:spcPct val="115000"/>
              </a:lnSpc>
              <a:spcBef>
                <a:spcPts val="0"/>
              </a:spcBef>
              <a:spcAft>
                <a:spcPts val="0"/>
              </a:spcAft>
              <a:buNone/>
            </a:pPr>
            <a:r>
              <a:t/>
            </a:r>
            <a:endParaRPr b="1">
              <a:solidFill>
                <a:srgbClr val="5F6368"/>
              </a:solidFill>
              <a:latin typeface="Google Sans"/>
              <a:ea typeface="Google Sans"/>
              <a:cs typeface="Google Sans"/>
              <a:sym typeface="Google Sans"/>
            </a:endParaRPr>
          </a:p>
        </p:txBody>
      </p:sp>
      <p:sp>
        <p:nvSpPr>
          <p:cNvPr id="146" name="Google Shape;146;p32"/>
          <p:cNvSpPr/>
          <p:nvPr/>
        </p:nvSpPr>
        <p:spPr>
          <a:xfrm>
            <a:off x="3397499" y="1308450"/>
            <a:ext cx="2349000" cy="838200"/>
          </a:xfrm>
          <a:prstGeom prst="chevron">
            <a:avLst>
              <a:gd fmla="val 50000" name="adj"/>
            </a:avLst>
          </a:prstGeom>
          <a:solidFill>
            <a:srgbClr val="FBBC04"/>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t/>
            </a:r>
            <a:endParaRPr b="1">
              <a:solidFill>
                <a:srgbClr val="FFFFFF"/>
              </a:solidFill>
              <a:latin typeface="Google Sans"/>
              <a:ea typeface="Google Sans"/>
              <a:cs typeface="Google Sans"/>
              <a:sym typeface="Google Sans"/>
            </a:endParaRPr>
          </a:p>
        </p:txBody>
      </p:sp>
      <p:sp>
        <p:nvSpPr>
          <p:cNvPr id="147" name="Google Shape;147;p32"/>
          <p:cNvSpPr txBox="1"/>
          <p:nvPr/>
        </p:nvSpPr>
        <p:spPr>
          <a:xfrm>
            <a:off x="3851850" y="1533303"/>
            <a:ext cx="1628400" cy="35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latin typeface="Google Sans"/>
                <a:ea typeface="Google Sans"/>
                <a:cs typeface="Google Sans"/>
                <a:sym typeface="Google Sans"/>
              </a:rPr>
              <a:t>DEVELOPMENT</a:t>
            </a:r>
            <a:endParaRPr>
              <a:latin typeface="Roboto"/>
              <a:ea typeface="Roboto"/>
              <a:cs typeface="Roboto"/>
              <a:sym typeface="Roboto"/>
            </a:endParaRPr>
          </a:p>
        </p:txBody>
      </p:sp>
      <p:sp>
        <p:nvSpPr>
          <p:cNvPr id="148" name="Google Shape;148;p32"/>
          <p:cNvSpPr txBox="1"/>
          <p:nvPr/>
        </p:nvSpPr>
        <p:spPr>
          <a:xfrm>
            <a:off x="3185975" y="3201550"/>
            <a:ext cx="2560500" cy="1520400"/>
          </a:xfrm>
          <a:prstGeom prst="rect">
            <a:avLst/>
          </a:prstGeom>
          <a:solidFill>
            <a:srgbClr val="FFFFFF"/>
          </a:solid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3C4043"/>
              </a:buClr>
              <a:buSzPts val="1400"/>
              <a:buFont typeface="Google Sans"/>
              <a:buChar char="●"/>
            </a:pPr>
            <a:r>
              <a:rPr lang="en">
                <a:latin typeface="Google Sans"/>
                <a:ea typeface="Google Sans"/>
                <a:cs typeface="Google Sans"/>
                <a:sym typeface="Google Sans"/>
              </a:rPr>
              <a:t>What data will be collected to train the model?</a:t>
            </a:r>
            <a:br>
              <a:rPr b="1" lang="en">
                <a:solidFill>
                  <a:srgbClr val="3C4043"/>
                </a:solidFill>
                <a:latin typeface="Google Sans"/>
                <a:ea typeface="Google Sans"/>
                <a:cs typeface="Google Sans"/>
                <a:sym typeface="Google Sans"/>
              </a:rPr>
            </a:br>
            <a:endParaRPr b="1" sz="800">
              <a:solidFill>
                <a:srgbClr val="3C4043"/>
              </a:solidFill>
              <a:latin typeface="Google Sans"/>
              <a:ea typeface="Google Sans"/>
              <a:cs typeface="Google Sans"/>
              <a:sym typeface="Google Sans"/>
            </a:endParaRPr>
          </a:p>
          <a:p>
            <a:pPr indent="-317500" lvl="0" marL="457200" rtl="0" algn="l">
              <a:spcBef>
                <a:spcPts val="0"/>
              </a:spcBef>
              <a:spcAft>
                <a:spcPts val="0"/>
              </a:spcAft>
              <a:buClr>
                <a:schemeClr val="accent6"/>
              </a:buClr>
              <a:buSzPts val="1400"/>
              <a:buFont typeface="Google Sans"/>
              <a:buChar char="●"/>
            </a:pPr>
            <a:r>
              <a:rPr b="1" lang="en">
                <a:solidFill>
                  <a:schemeClr val="accent6"/>
                </a:solidFill>
                <a:latin typeface="Google Sans"/>
                <a:ea typeface="Google Sans"/>
                <a:cs typeface="Google Sans"/>
                <a:sym typeface="Google Sans"/>
              </a:rPr>
              <a:t>Is the dataset biased?</a:t>
            </a:r>
            <a:endParaRPr b="1">
              <a:solidFill>
                <a:schemeClr val="accent6"/>
              </a:solidFill>
              <a:latin typeface="Google Sans"/>
              <a:ea typeface="Google Sans"/>
              <a:cs typeface="Google Sans"/>
              <a:sym typeface="Google Sans"/>
            </a:endParaRPr>
          </a:p>
          <a:p>
            <a:pPr indent="0" lvl="0" marL="457200" rtl="0" algn="l">
              <a:spcBef>
                <a:spcPts val="0"/>
              </a:spcBef>
              <a:spcAft>
                <a:spcPts val="0"/>
              </a:spcAft>
              <a:buNone/>
            </a:pPr>
            <a:r>
              <a:t/>
            </a:r>
            <a:endParaRPr sz="800">
              <a:latin typeface="Google Sans"/>
              <a:ea typeface="Google Sans"/>
              <a:cs typeface="Google Sans"/>
              <a:sym typeface="Google Sans"/>
            </a:endParaRPr>
          </a:p>
          <a:p>
            <a:pPr indent="-317500" lvl="0" marL="457200" rtl="0" algn="l">
              <a:spcBef>
                <a:spcPts val="0"/>
              </a:spcBef>
              <a:spcAft>
                <a:spcPts val="0"/>
              </a:spcAft>
              <a:buClr>
                <a:srgbClr val="3C4043"/>
              </a:buClr>
              <a:buSzPts val="1400"/>
              <a:buFont typeface="Google Sans"/>
              <a:buChar char="●"/>
            </a:pPr>
            <a:r>
              <a:rPr lang="en">
                <a:latin typeface="Google Sans"/>
                <a:ea typeface="Google Sans"/>
                <a:cs typeface="Google Sans"/>
                <a:sym typeface="Google Sans"/>
              </a:rPr>
              <a:t>How can we ensure the model is fair</a:t>
            </a:r>
            <a:r>
              <a:rPr lang="en">
                <a:solidFill>
                  <a:srgbClr val="3C4043"/>
                </a:solidFill>
                <a:latin typeface="Google Sans"/>
                <a:ea typeface="Google Sans"/>
                <a:cs typeface="Google Sans"/>
                <a:sym typeface="Google Sans"/>
              </a:rPr>
              <a:t>?</a:t>
            </a:r>
            <a:endParaRPr>
              <a:solidFill>
                <a:srgbClr val="3C4043"/>
              </a:solidFill>
              <a:latin typeface="Google Sans"/>
              <a:ea typeface="Google Sans"/>
              <a:cs typeface="Google Sans"/>
              <a:sym typeface="Google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0"/>
          <p:cNvSpPr txBox="1"/>
          <p:nvPr>
            <p:ph type="title"/>
          </p:nvPr>
        </p:nvSpPr>
        <p:spPr>
          <a:xfrm>
            <a:off x="633450" y="2013324"/>
            <a:ext cx="7877100" cy="88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4000"/>
              <a:t>How</a:t>
            </a:r>
            <a:r>
              <a:rPr lang="en" sz="4000"/>
              <a:t> can we </a:t>
            </a:r>
            <a:r>
              <a:rPr b="1" i="1" lang="en" sz="4000"/>
              <a:t>fix</a:t>
            </a:r>
            <a:r>
              <a:rPr lang="en" sz="4000"/>
              <a:t> biased data?</a:t>
            </a:r>
            <a:endParaRPr sz="4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1"/>
          <p:cNvSpPr txBox="1"/>
          <p:nvPr>
            <p:ph idx="1" type="body"/>
          </p:nvPr>
        </p:nvSpPr>
        <p:spPr>
          <a:xfrm>
            <a:off x="344500" y="1089050"/>
            <a:ext cx="5481300" cy="349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Google Sans"/>
                <a:ea typeface="Google Sans"/>
                <a:cs typeface="Google Sans"/>
                <a:sym typeface="Google Sans"/>
              </a:rPr>
              <a:t>Questions for dataset creators to reflect on during the key stages of the dataset lifecycle:</a:t>
            </a:r>
            <a:endParaRPr>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300">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Motivation</a:t>
            </a:r>
            <a:endParaRPr b="1" i="1">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Composition</a:t>
            </a:r>
            <a:endParaRPr b="1" i="1">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Collection Process</a:t>
            </a:r>
            <a:endParaRPr b="1" i="1">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Preprocessing/ labeling</a:t>
            </a:r>
            <a:endParaRPr b="1" i="1">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Uses</a:t>
            </a:r>
            <a:endParaRPr b="1" i="1">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Distribution</a:t>
            </a:r>
            <a:endParaRPr b="1" i="1">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Maintenance</a:t>
            </a:r>
            <a:endParaRPr b="1" i="1">
              <a:solidFill>
                <a:schemeClr val="dk1"/>
              </a:solidFill>
              <a:latin typeface="Google Sans"/>
              <a:ea typeface="Google Sans"/>
              <a:cs typeface="Google Sans"/>
              <a:sym typeface="Google Sans"/>
            </a:endParaRPr>
          </a:p>
        </p:txBody>
      </p:sp>
      <p:sp>
        <p:nvSpPr>
          <p:cNvPr id="399" name="Google Shape;399;p51"/>
          <p:cNvSpPr txBox="1"/>
          <p:nvPr>
            <p:ph type="title"/>
          </p:nvPr>
        </p:nvSpPr>
        <p:spPr>
          <a:xfrm>
            <a:off x="344500" y="264375"/>
            <a:ext cx="81189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Solutions: </a:t>
            </a:r>
            <a:r>
              <a:rPr b="1" lang="en"/>
              <a:t>Datasheets for Datasets</a:t>
            </a:r>
            <a:endParaRPr b="1"/>
          </a:p>
        </p:txBody>
      </p:sp>
      <p:sp>
        <p:nvSpPr>
          <p:cNvPr id="400" name="Google Shape;400;p51"/>
          <p:cNvSpPr txBox="1"/>
          <p:nvPr/>
        </p:nvSpPr>
        <p:spPr>
          <a:xfrm rot="598732">
            <a:off x="4542521" y="2814457"/>
            <a:ext cx="3966303" cy="1432895"/>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300">
                <a:solidFill>
                  <a:schemeClr val="dk1"/>
                </a:solidFill>
                <a:latin typeface="Google Sans"/>
                <a:ea typeface="Google Sans"/>
                <a:cs typeface="Google Sans"/>
                <a:sym typeface="Google Sans"/>
              </a:rPr>
              <a:t>p</a:t>
            </a:r>
            <a:r>
              <a:rPr b="1" lang="en" sz="1300">
                <a:solidFill>
                  <a:schemeClr val="dk1"/>
                </a:solidFill>
                <a:latin typeface="Google Sans"/>
                <a:ea typeface="Google Sans"/>
                <a:cs typeface="Google Sans"/>
                <a:sym typeface="Google Sans"/>
              </a:rPr>
              <a:t>aper authored by</a:t>
            </a:r>
            <a:br>
              <a:rPr b="1" lang="en" sz="1300">
                <a:solidFill>
                  <a:schemeClr val="dk1"/>
                </a:solidFill>
                <a:latin typeface="Google Sans"/>
                <a:ea typeface="Google Sans"/>
                <a:cs typeface="Google Sans"/>
                <a:sym typeface="Google Sans"/>
              </a:rPr>
            </a:br>
            <a:endParaRPr b="1" sz="600">
              <a:solidFill>
                <a:schemeClr val="dk1"/>
              </a:solidFill>
              <a:latin typeface="Google Sans"/>
              <a:ea typeface="Google Sans"/>
              <a:cs typeface="Google Sans"/>
              <a:sym typeface="Google Sans"/>
            </a:endParaRPr>
          </a:p>
          <a:p>
            <a:pPr indent="0" lvl="0" marL="0" rtl="0" algn="r">
              <a:spcBef>
                <a:spcPts val="0"/>
              </a:spcBef>
              <a:spcAft>
                <a:spcPts val="0"/>
              </a:spcAft>
              <a:buNone/>
            </a:pPr>
            <a:r>
              <a:rPr b="1" lang="en" sz="1000">
                <a:solidFill>
                  <a:schemeClr val="lt1"/>
                </a:solidFill>
                <a:latin typeface="Google Sans"/>
                <a:ea typeface="Google Sans"/>
                <a:cs typeface="Google Sans"/>
                <a:sym typeface="Google Sans"/>
              </a:rPr>
              <a:t>TIMNIT GEBRU</a:t>
            </a:r>
            <a:r>
              <a:rPr lang="en" sz="1000">
                <a:solidFill>
                  <a:schemeClr val="lt1"/>
                </a:solidFill>
                <a:latin typeface="Google Sans"/>
                <a:ea typeface="Google Sans"/>
                <a:cs typeface="Google Sans"/>
                <a:sym typeface="Google Sans"/>
              </a:rPr>
              <a:t>, Google</a:t>
            </a:r>
            <a:endParaRPr sz="1000">
              <a:solidFill>
                <a:schemeClr val="lt1"/>
              </a:solidFill>
              <a:latin typeface="Google Sans"/>
              <a:ea typeface="Google Sans"/>
              <a:cs typeface="Google Sans"/>
              <a:sym typeface="Google Sans"/>
            </a:endParaRPr>
          </a:p>
          <a:p>
            <a:pPr indent="0" lvl="0" marL="0" rtl="0" algn="r">
              <a:spcBef>
                <a:spcPts val="0"/>
              </a:spcBef>
              <a:spcAft>
                <a:spcPts val="0"/>
              </a:spcAft>
              <a:buNone/>
            </a:pPr>
            <a:r>
              <a:rPr b="1" lang="en" sz="1000">
                <a:solidFill>
                  <a:schemeClr val="lt1"/>
                </a:solidFill>
                <a:latin typeface="Google Sans"/>
                <a:ea typeface="Google Sans"/>
                <a:cs typeface="Google Sans"/>
                <a:sym typeface="Google Sans"/>
              </a:rPr>
              <a:t>JAMIE MORGENSTERN</a:t>
            </a:r>
            <a:r>
              <a:rPr lang="en" sz="1000">
                <a:solidFill>
                  <a:schemeClr val="lt1"/>
                </a:solidFill>
                <a:latin typeface="Google Sans"/>
                <a:ea typeface="Google Sans"/>
                <a:cs typeface="Google Sans"/>
                <a:sym typeface="Google Sans"/>
              </a:rPr>
              <a:t>, Georgia Institute of Technology</a:t>
            </a:r>
            <a:endParaRPr sz="1000">
              <a:solidFill>
                <a:schemeClr val="lt1"/>
              </a:solidFill>
              <a:latin typeface="Google Sans"/>
              <a:ea typeface="Google Sans"/>
              <a:cs typeface="Google Sans"/>
              <a:sym typeface="Google Sans"/>
            </a:endParaRPr>
          </a:p>
          <a:p>
            <a:pPr indent="0" lvl="0" marL="0" rtl="0" algn="r">
              <a:spcBef>
                <a:spcPts val="0"/>
              </a:spcBef>
              <a:spcAft>
                <a:spcPts val="0"/>
              </a:spcAft>
              <a:buNone/>
            </a:pPr>
            <a:r>
              <a:rPr b="1" lang="en" sz="1000">
                <a:solidFill>
                  <a:schemeClr val="lt1"/>
                </a:solidFill>
                <a:latin typeface="Google Sans"/>
                <a:ea typeface="Google Sans"/>
                <a:cs typeface="Google Sans"/>
                <a:sym typeface="Google Sans"/>
              </a:rPr>
              <a:t>BRIANA VECCHIONE</a:t>
            </a:r>
            <a:r>
              <a:rPr lang="en" sz="1000">
                <a:solidFill>
                  <a:schemeClr val="lt1"/>
                </a:solidFill>
                <a:latin typeface="Google Sans"/>
                <a:ea typeface="Google Sans"/>
                <a:cs typeface="Google Sans"/>
                <a:sym typeface="Google Sans"/>
              </a:rPr>
              <a:t>, Cornell University</a:t>
            </a:r>
            <a:endParaRPr sz="1000">
              <a:solidFill>
                <a:schemeClr val="lt1"/>
              </a:solidFill>
              <a:latin typeface="Google Sans"/>
              <a:ea typeface="Google Sans"/>
              <a:cs typeface="Google Sans"/>
              <a:sym typeface="Google Sans"/>
            </a:endParaRPr>
          </a:p>
          <a:p>
            <a:pPr indent="0" lvl="0" marL="0" rtl="0" algn="r">
              <a:spcBef>
                <a:spcPts val="0"/>
              </a:spcBef>
              <a:spcAft>
                <a:spcPts val="0"/>
              </a:spcAft>
              <a:buNone/>
            </a:pPr>
            <a:r>
              <a:rPr b="1" lang="en" sz="1000">
                <a:solidFill>
                  <a:schemeClr val="lt1"/>
                </a:solidFill>
                <a:latin typeface="Google Sans"/>
                <a:ea typeface="Google Sans"/>
                <a:cs typeface="Google Sans"/>
                <a:sym typeface="Google Sans"/>
              </a:rPr>
              <a:t>JENNIFER WORTMAN VAUGHAN</a:t>
            </a:r>
            <a:r>
              <a:rPr lang="en" sz="1000">
                <a:solidFill>
                  <a:schemeClr val="lt1"/>
                </a:solidFill>
                <a:latin typeface="Google Sans"/>
                <a:ea typeface="Google Sans"/>
                <a:cs typeface="Google Sans"/>
                <a:sym typeface="Google Sans"/>
              </a:rPr>
              <a:t>, Microsoft Research</a:t>
            </a:r>
            <a:endParaRPr sz="1000">
              <a:solidFill>
                <a:schemeClr val="lt1"/>
              </a:solidFill>
              <a:latin typeface="Google Sans"/>
              <a:ea typeface="Google Sans"/>
              <a:cs typeface="Google Sans"/>
              <a:sym typeface="Google Sans"/>
            </a:endParaRPr>
          </a:p>
          <a:p>
            <a:pPr indent="0" lvl="0" marL="0" rtl="0" algn="r">
              <a:spcBef>
                <a:spcPts val="0"/>
              </a:spcBef>
              <a:spcAft>
                <a:spcPts val="0"/>
              </a:spcAft>
              <a:buNone/>
            </a:pPr>
            <a:r>
              <a:rPr b="1" lang="en" sz="1000">
                <a:solidFill>
                  <a:schemeClr val="lt1"/>
                </a:solidFill>
                <a:latin typeface="Google Sans"/>
                <a:ea typeface="Google Sans"/>
                <a:cs typeface="Google Sans"/>
                <a:sym typeface="Google Sans"/>
              </a:rPr>
              <a:t>HANNA WALLACH</a:t>
            </a:r>
            <a:r>
              <a:rPr lang="en" sz="1000">
                <a:solidFill>
                  <a:schemeClr val="lt1"/>
                </a:solidFill>
                <a:latin typeface="Google Sans"/>
                <a:ea typeface="Google Sans"/>
                <a:cs typeface="Google Sans"/>
                <a:sym typeface="Google Sans"/>
              </a:rPr>
              <a:t>, Microsoft Research</a:t>
            </a:r>
            <a:endParaRPr sz="1000">
              <a:solidFill>
                <a:schemeClr val="lt1"/>
              </a:solidFill>
              <a:latin typeface="Google Sans"/>
              <a:ea typeface="Google Sans"/>
              <a:cs typeface="Google Sans"/>
              <a:sym typeface="Google Sans"/>
            </a:endParaRPr>
          </a:p>
          <a:p>
            <a:pPr indent="0" lvl="0" marL="0" rtl="0" algn="r">
              <a:spcBef>
                <a:spcPts val="0"/>
              </a:spcBef>
              <a:spcAft>
                <a:spcPts val="0"/>
              </a:spcAft>
              <a:buNone/>
            </a:pPr>
            <a:r>
              <a:rPr b="1" lang="en" sz="1000">
                <a:solidFill>
                  <a:schemeClr val="lt1"/>
                </a:solidFill>
                <a:latin typeface="Google Sans"/>
                <a:ea typeface="Google Sans"/>
                <a:cs typeface="Google Sans"/>
                <a:sym typeface="Google Sans"/>
              </a:rPr>
              <a:t>HAL DAUMÉ III</a:t>
            </a:r>
            <a:r>
              <a:rPr lang="en" sz="1000">
                <a:solidFill>
                  <a:schemeClr val="lt1"/>
                </a:solidFill>
                <a:latin typeface="Google Sans"/>
                <a:ea typeface="Google Sans"/>
                <a:cs typeface="Google Sans"/>
                <a:sym typeface="Google Sans"/>
              </a:rPr>
              <a:t>, Microsoft Research; University of </a:t>
            </a:r>
            <a:r>
              <a:rPr lang="en" sz="1000">
                <a:solidFill>
                  <a:schemeClr val="lt1"/>
                </a:solidFill>
                <a:latin typeface="Google Sans"/>
                <a:ea typeface="Google Sans"/>
                <a:cs typeface="Google Sans"/>
                <a:sym typeface="Google Sans"/>
              </a:rPr>
              <a:t>Maryland</a:t>
            </a:r>
            <a:endParaRPr sz="1000">
              <a:solidFill>
                <a:schemeClr val="lt1"/>
              </a:solidFill>
              <a:latin typeface="Google Sans"/>
              <a:ea typeface="Google Sans"/>
              <a:cs typeface="Google Sans"/>
              <a:sym typeface="Google Sans"/>
            </a:endParaRPr>
          </a:p>
          <a:p>
            <a:pPr indent="0" lvl="0" marL="0" rtl="0" algn="r">
              <a:spcBef>
                <a:spcPts val="0"/>
              </a:spcBef>
              <a:spcAft>
                <a:spcPts val="0"/>
              </a:spcAft>
              <a:buNone/>
            </a:pPr>
            <a:r>
              <a:rPr b="1" lang="en" sz="1000">
                <a:solidFill>
                  <a:schemeClr val="lt1"/>
                </a:solidFill>
                <a:latin typeface="Google Sans"/>
                <a:ea typeface="Google Sans"/>
                <a:cs typeface="Google Sans"/>
                <a:sym typeface="Google Sans"/>
              </a:rPr>
              <a:t>KATE CRAWFORD</a:t>
            </a:r>
            <a:r>
              <a:rPr lang="en" sz="1000">
                <a:solidFill>
                  <a:schemeClr val="lt1"/>
                </a:solidFill>
                <a:latin typeface="Google Sans"/>
                <a:ea typeface="Google Sans"/>
                <a:cs typeface="Google Sans"/>
                <a:sym typeface="Google Sans"/>
              </a:rPr>
              <a:t>, Microsoft Research; AI Now Institute</a:t>
            </a:r>
            <a:endParaRPr sz="1000">
              <a:solidFill>
                <a:schemeClr val="lt1"/>
              </a:solidFill>
              <a:latin typeface="Google Sans"/>
              <a:ea typeface="Google Sans"/>
              <a:cs typeface="Google Sans"/>
              <a:sym typeface="Google Sans"/>
            </a:endParaRPr>
          </a:p>
          <a:p>
            <a:pPr indent="0" lvl="0" marL="0" rtl="0" algn="r">
              <a:spcBef>
                <a:spcPts val="0"/>
              </a:spcBef>
              <a:spcAft>
                <a:spcPts val="0"/>
              </a:spcAft>
              <a:buNone/>
            </a:pPr>
            <a:r>
              <a:t/>
            </a:r>
            <a:endParaRPr sz="1000">
              <a:solidFill>
                <a:schemeClr val="lt1"/>
              </a:solidFill>
              <a:latin typeface="Roboto"/>
              <a:ea typeface="Roboto"/>
              <a:cs typeface="Roboto"/>
              <a:sym typeface="Roboto"/>
            </a:endParaRPr>
          </a:p>
        </p:txBody>
      </p:sp>
      <p:sp>
        <p:nvSpPr>
          <p:cNvPr id="401" name="Google Shape;401;p51"/>
          <p:cNvSpPr txBox="1"/>
          <p:nvPr/>
        </p:nvSpPr>
        <p:spPr>
          <a:xfrm rot="598527">
            <a:off x="7262874" y="2682795"/>
            <a:ext cx="1316198" cy="391417"/>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sz="1000">
              <a:solidFill>
                <a:schemeClr val="dk1"/>
              </a:solidFill>
              <a:latin typeface="Roboto"/>
              <a:ea typeface="Roboto"/>
              <a:cs typeface="Roboto"/>
              <a:sym typeface="Roboto"/>
            </a:endParaRPr>
          </a:p>
        </p:txBody>
      </p:sp>
      <p:cxnSp>
        <p:nvCxnSpPr>
          <p:cNvPr id="402" name="Google Shape;402;p51"/>
          <p:cNvCxnSpPr>
            <a:endCxn id="401" idx="0"/>
          </p:cNvCxnSpPr>
          <p:nvPr/>
        </p:nvCxnSpPr>
        <p:spPr>
          <a:xfrm flipH="1" rot="-5400000">
            <a:off x="6492073" y="1222953"/>
            <a:ext cx="1613100" cy="1312500"/>
          </a:xfrm>
          <a:prstGeom prst="curvedConnector3">
            <a:avLst>
              <a:gd fmla="val 46466"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52"/>
          <p:cNvSpPr txBox="1"/>
          <p:nvPr>
            <p:ph idx="1" type="body"/>
          </p:nvPr>
        </p:nvSpPr>
        <p:spPr>
          <a:xfrm>
            <a:off x="3939954" y="2455300"/>
            <a:ext cx="4393500" cy="23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Google Sans"/>
                <a:ea typeface="Google Sans"/>
                <a:cs typeface="Google Sans"/>
                <a:sym typeface="Google Sans"/>
              </a:rPr>
              <a:t>A standard label that highlights the </a:t>
            </a:r>
            <a:r>
              <a:rPr b="1" lang="en">
                <a:solidFill>
                  <a:schemeClr val="dk1"/>
                </a:solidFill>
                <a:latin typeface="Google Sans"/>
                <a:ea typeface="Google Sans"/>
                <a:cs typeface="Google Sans"/>
                <a:sym typeface="Google Sans"/>
              </a:rPr>
              <a:t>“key ingredients”</a:t>
            </a:r>
            <a:r>
              <a:rPr lang="en">
                <a:solidFill>
                  <a:schemeClr val="dk1"/>
                </a:solidFill>
                <a:latin typeface="Google Sans"/>
                <a:ea typeface="Google Sans"/>
                <a:cs typeface="Google Sans"/>
                <a:sym typeface="Google Sans"/>
              </a:rPr>
              <a:t> of a dataset:</a:t>
            </a:r>
            <a:endParaRPr>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Provenance</a:t>
            </a:r>
            <a:endParaRPr b="1" i="1">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Metadata</a:t>
            </a:r>
            <a:endParaRPr b="1" i="1">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Missing units</a:t>
            </a:r>
            <a:endParaRPr b="1" i="1">
              <a:solidFill>
                <a:schemeClr val="dk1"/>
              </a:solidFill>
              <a:latin typeface="Google Sans"/>
              <a:ea typeface="Google Sans"/>
              <a:cs typeface="Google Sans"/>
              <a:sym typeface="Google Sans"/>
            </a:endParaRPr>
          </a:p>
          <a:p>
            <a:pPr indent="-342900" lvl="0" marL="914400" rtl="0" algn="l">
              <a:spcBef>
                <a:spcPts val="0"/>
              </a:spcBef>
              <a:spcAft>
                <a:spcPts val="0"/>
              </a:spcAft>
              <a:buClr>
                <a:schemeClr val="dk1"/>
              </a:buClr>
              <a:buSzPts val="1800"/>
              <a:buFont typeface="Google Sans"/>
              <a:buChar char="●"/>
            </a:pPr>
            <a:r>
              <a:rPr b="1" i="1" lang="en">
                <a:solidFill>
                  <a:schemeClr val="dk1"/>
                </a:solidFill>
                <a:latin typeface="Google Sans"/>
                <a:ea typeface="Google Sans"/>
                <a:cs typeface="Google Sans"/>
                <a:sym typeface="Google Sans"/>
              </a:rPr>
              <a:t>Variables </a:t>
            </a:r>
            <a:endParaRPr b="1" i="1">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solidFill>
                <a:schemeClr val="dk1"/>
              </a:solidFill>
              <a:latin typeface="Google Sans"/>
              <a:ea typeface="Google Sans"/>
              <a:cs typeface="Google Sans"/>
              <a:sym typeface="Google Sans"/>
            </a:endParaRPr>
          </a:p>
        </p:txBody>
      </p:sp>
      <p:sp>
        <p:nvSpPr>
          <p:cNvPr id="408" name="Google Shape;408;p52"/>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Solutions: </a:t>
            </a:r>
            <a:r>
              <a:rPr b="1" lang="en"/>
              <a:t>Data Nutrition Labels</a:t>
            </a:r>
            <a:endParaRPr b="1"/>
          </a:p>
        </p:txBody>
      </p:sp>
      <p:pic>
        <p:nvPicPr>
          <p:cNvPr id="409" name="Google Shape;409;p52"/>
          <p:cNvPicPr preferRelativeResize="0"/>
          <p:nvPr/>
        </p:nvPicPr>
        <p:blipFill>
          <a:blip r:embed="rId4">
            <a:alphaModFix/>
          </a:blip>
          <a:stretch>
            <a:fillRect/>
          </a:stretch>
        </p:blipFill>
        <p:spPr>
          <a:xfrm>
            <a:off x="795906" y="1046999"/>
            <a:ext cx="2627397" cy="3826275"/>
          </a:xfrm>
          <a:prstGeom prst="rect">
            <a:avLst/>
          </a:prstGeom>
          <a:noFill/>
          <a:ln>
            <a:noFill/>
          </a:ln>
          <a:effectLst>
            <a:outerShdw blurRad="57150" rotWithShape="0" algn="bl" dir="5400000" dist="19050">
              <a:srgbClr val="000000">
                <a:alpha val="50000"/>
              </a:srgbClr>
            </a:outerShdw>
          </a:effectLst>
        </p:spPr>
      </p:pic>
      <p:pic>
        <p:nvPicPr>
          <p:cNvPr id="410" name="Google Shape;410;p52"/>
          <p:cNvPicPr preferRelativeResize="0"/>
          <p:nvPr/>
        </p:nvPicPr>
        <p:blipFill rotWithShape="1">
          <a:blip r:embed="rId5">
            <a:alphaModFix/>
          </a:blip>
          <a:srcRect b="34500" l="8671" r="10053" t="29340"/>
          <a:stretch/>
        </p:blipFill>
        <p:spPr>
          <a:xfrm>
            <a:off x="4906838" y="1081900"/>
            <a:ext cx="2459725" cy="10943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3"/>
          <p:cNvSpPr txBox="1"/>
          <p:nvPr>
            <p:ph idx="1" type="body"/>
          </p:nvPr>
        </p:nvSpPr>
        <p:spPr>
          <a:xfrm>
            <a:off x="344500" y="1546975"/>
            <a:ext cx="8447700" cy="336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lnSpc>
                <a:spcPct val="150000"/>
              </a:lnSpc>
              <a:spcBef>
                <a:spcPts val="2400"/>
              </a:spcBef>
              <a:spcAft>
                <a:spcPts val="0"/>
              </a:spcAft>
              <a:buNone/>
            </a:pPr>
            <a:r>
              <a:t/>
            </a:r>
            <a:endParaRPr/>
          </a:p>
        </p:txBody>
      </p:sp>
      <p:sp>
        <p:nvSpPr>
          <p:cNvPr id="416" name="Google Shape;416;p53"/>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Industry Solutions: </a:t>
            </a:r>
            <a:r>
              <a:rPr b="1" lang="en"/>
              <a:t>Bias Testing Toolkits</a:t>
            </a:r>
            <a:endParaRPr b="1"/>
          </a:p>
        </p:txBody>
      </p:sp>
      <p:pic>
        <p:nvPicPr>
          <p:cNvPr id="417" name="Google Shape;417;p53"/>
          <p:cNvPicPr preferRelativeResize="0"/>
          <p:nvPr/>
        </p:nvPicPr>
        <p:blipFill>
          <a:blip r:embed="rId4">
            <a:alphaModFix/>
          </a:blip>
          <a:stretch>
            <a:fillRect/>
          </a:stretch>
        </p:blipFill>
        <p:spPr>
          <a:xfrm>
            <a:off x="673500" y="1546975"/>
            <a:ext cx="7796999" cy="252988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54"/>
          <p:cNvSpPr txBox="1"/>
          <p:nvPr>
            <p:ph idx="1" type="body"/>
          </p:nvPr>
        </p:nvSpPr>
        <p:spPr>
          <a:xfrm>
            <a:off x="348150" y="1076325"/>
            <a:ext cx="8447700" cy="33612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dk1"/>
              </a:buClr>
              <a:buSzPts val="2200"/>
              <a:buChar char="●"/>
            </a:pPr>
            <a:r>
              <a:rPr lang="en" sz="2200">
                <a:solidFill>
                  <a:schemeClr val="dk1"/>
                </a:solidFill>
                <a:latin typeface="Google Sans"/>
                <a:ea typeface="Google Sans"/>
                <a:cs typeface="Google Sans"/>
                <a:sym typeface="Google Sans"/>
              </a:rPr>
              <a:t>Carefully </a:t>
            </a:r>
            <a:r>
              <a:rPr b="1" lang="en" sz="2200">
                <a:solidFill>
                  <a:schemeClr val="accent2"/>
                </a:solidFill>
                <a:latin typeface="Google Sans"/>
                <a:ea typeface="Google Sans"/>
                <a:cs typeface="Google Sans"/>
                <a:sym typeface="Google Sans"/>
              </a:rPr>
              <a:t>research your users in advance</a:t>
            </a:r>
            <a:r>
              <a:rPr lang="en" sz="2200">
                <a:solidFill>
                  <a:schemeClr val="dk1"/>
                </a:solidFill>
                <a:latin typeface="Google Sans"/>
                <a:ea typeface="Google Sans"/>
                <a:cs typeface="Google Sans"/>
                <a:sym typeface="Google Sans"/>
              </a:rPr>
              <a:t>, be aware of potential outliers</a:t>
            </a:r>
            <a:endParaRPr sz="2200">
              <a:solidFill>
                <a:schemeClr val="dk1"/>
              </a:solidFill>
              <a:latin typeface="Google Sans"/>
              <a:ea typeface="Google Sans"/>
              <a:cs typeface="Google Sans"/>
              <a:sym typeface="Google Sans"/>
            </a:endParaRPr>
          </a:p>
          <a:p>
            <a:pPr indent="-368300" lvl="0" marL="457200" rtl="0" algn="l">
              <a:spcBef>
                <a:spcPts val="0"/>
              </a:spcBef>
              <a:spcAft>
                <a:spcPts val="0"/>
              </a:spcAft>
              <a:buClr>
                <a:schemeClr val="dk1"/>
              </a:buClr>
              <a:buSzPts val="2200"/>
              <a:buChar char="●"/>
            </a:pPr>
            <a:r>
              <a:rPr b="1" lang="en" sz="2200">
                <a:solidFill>
                  <a:schemeClr val="accent4"/>
                </a:solidFill>
                <a:latin typeface="Google Sans"/>
                <a:ea typeface="Google Sans"/>
                <a:cs typeface="Google Sans"/>
                <a:sym typeface="Google Sans"/>
              </a:rPr>
              <a:t>Ensure your team</a:t>
            </a:r>
            <a:r>
              <a:rPr lang="en" sz="2200">
                <a:solidFill>
                  <a:schemeClr val="dk1"/>
                </a:solidFill>
                <a:latin typeface="Google Sans"/>
                <a:ea typeface="Google Sans"/>
                <a:cs typeface="Google Sans"/>
                <a:sym typeface="Google Sans"/>
              </a:rPr>
              <a:t> of data scientists and data labelers is </a:t>
            </a:r>
            <a:r>
              <a:rPr b="1" i="1" lang="en" sz="2200">
                <a:solidFill>
                  <a:schemeClr val="accent4"/>
                </a:solidFill>
                <a:latin typeface="Google Sans"/>
                <a:ea typeface="Google Sans"/>
                <a:cs typeface="Google Sans"/>
                <a:sym typeface="Google Sans"/>
              </a:rPr>
              <a:t>diverse</a:t>
            </a:r>
            <a:endParaRPr b="1" i="1" sz="2200">
              <a:solidFill>
                <a:schemeClr val="accent4"/>
              </a:solidFill>
              <a:latin typeface="Google Sans"/>
              <a:ea typeface="Google Sans"/>
              <a:cs typeface="Google Sans"/>
              <a:sym typeface="Google Sans"/>
            </a:endParaRPr>
          </a:p>
          <a:p>
            <a:pPr indent="-368300" lvl="0" marL="457200" rtl="0" algn="l">
              <a:spcBef>
                <a:spcPts val="0"/>
              </a:spcBef>
              <a:spcAft>
                <a:spcPts val="0"/>
              </a:spcAft>
              <a:buClr>
                <a:schemeClr val="dk1"/>
              </a:buClr>
              <a:buSzPts val="2200"/>
              <a:buChar char="●"/>
            </a:pPr>
            <a:r>
              <a:rPr lang="en" sz="2200">
                <a:solidFill>
                  <a:schemeClr val="dk1"/>
                </a:solidFill>
                <a:latin typeface="Google Sans"/>
                <a:ea typeface="Google Sans"/>
                <a:cs typeface="Google Sans"/>
                <a:sym typeface="Google Sans"/>
              </a:rPr>
              <a:t>Where possible, </a:t>
            </a:r>
            <a:r>
              <a:rPr b="1" lang="en" sz="2200">
                <a:solidFill>
                  <a:schemeClr val="accent1"/>
                </a:solidFill>
                <a:latin typeface="Google Sans"/>
                <a:ea typeface="Google Sans"/>
                <a:cs typeface="Google Sans"/>
                <a:sym typeface="Google Sans"/>
              </a:rPr>
              <a:t>combine inputs from multiple sources</a:t>
            </a:r>
            <a:r>
              <a:rPr lang="en" sz="2200">
                <a:solidFill>
                  <a:schemeClr val="dk1"/>
                </a:solidFill>
                <a:latin typeface="Google Sans"/>
                <a:ea typeface="Google Sans"/>
                <a:cs typeface="Google Sans"/>
                <a:sym typeface="Google Sans"/>
              </a:rPr>
              <a:t> to ensure data diversity</a:t>
            </a:r>
            <a:endParaRPr sz="2200">
              <a:solidFill>
                <a:schemeClr val="dk1"/>
              </a:solidFill>
              <a:latin typeface="Google Sans"/>
              <a:ea typeface="Google Sans"/>
              <a:cs typeface="Google Sans"/>
              <a:sym typeface="Google Sans"/>
            </a:endParaRPr>
          </a:p>
          <a:p>
            <a:pPr indent="-368300" lvl="0" marL="457200" rtl="0" algn="l">
              <a:spcBef>
                <a:spcPts val="0"/>
              </a:spcBef>
              <a:spcAft>
                <a:spcPts val="0"/>
              </a:spcAft>
              <a:buClr>
                <a:schemeClr val="dk1"/>
              </a:buClr>
              <a:buSzPts val="2200"/>
              <a:buChar char="●"/>
            </a:pPr>
            <a:r>
              <a:rPr b="1" lang="en" sz="2200">
                <a:solidFill>
                  <a:schemeClr val="accent3"/>
                </a:solidFill>
                <a:latin typeface="Google Sans"/>
                <a:ea typeface="Google Sans"/>
                <a:cs typeface="Google Sans"/>
                <a:sym typeface="Google Sans"/>
              </a:rPr>
              <a:t>Create a gold standard</a:t>
            </a:r>
            <a:r>
              <a:rPr lang="en" sz="2200">
                <a:solidFill>
                  <a:schemeClr val="dk1"/>
                </a:solidFill>
                <a:latin typeface="Google Sans"/>
                <a:ea typeface="Google Sans"/>
                <a:cs typeface="Google Sans"/>
                <a:sym typeface="Google Sans"/>
              </a:rPr>
              <a:t> for data labeling</a:t>
            </a:r>
            <a:endParaRPr sz="2200">
              <a:solidFill>
                <a:schemeClr val="dk1"/>
              </a:solidFill>
              <a:latin typeface="Google Sans"/>
              <a:ea typeface="Google Sans"/>
              <a:cs typeface="Google Sans"/>
              <a:sym typeface="Google Sans"/>
            </a:endParaRPr>
          </a:p>
          <a:p>
            <a:pPr indent="-368300" lvl="0" marL="457200" rtl="0" algn="l">
              <a:spcBef>
                <a:spcPts val="0"/>
              </a:spcBef>
              <a:spcAft>
                <a:spcPts val="0"/>
              </a:spcAft>
              <a:buClr>
                <a:schemeClr val="dk1"/>
              </a:buClr>
              <a:buSzPts val="2200"/>
              <a:buChar char="●"/>
            </a:pPr>
            <a:r>
              <a:rPr lang="en" sz="2200">
                <a:solidFill>
                  <a:schemeClr val="dk1"/>
                </a:solidFill>
                <a:latin typeface="Google Sans"/>
                <a:ea typeface="Google Sans"/>
                <a:cs typeface="Google Sans"/>
                <a:sym typeface="Google Sans"/>
              </a:rPr>
              <a:t>Seek out </a:t>
            </a:r>
            <a:r>
              <a:rPr b="1" lang="en" sz="2200">
                <a:solidFill>
                  <a:schemeClr val="dk1"/>
                </a:solidFill>
                <a:latin typeface="Google Sans"/>
                <a:ea typeface="Google Sans"/>
                <a:cs typeface="Google Sans"/>
                <a:sym typeface="Google Sans"/>
              </a:rPr>
              <a:t>domain experts</a:t>
            </a:r>
            <a:r>
              <a:rPr lang="en" sz="2200">
                <a:solidFill>
                  <a:schemeClr val="dk1"/>
                </a:solidFill>
                <a:latin typeface="Google Sans"/>
                <a:ea typeface="Google Sans"/>
                <a:cs typeface="Google Sans"/>
                <a:sym typeface="Google Sans"/>
              </a:rPr>
              <a:t> to review your data </a:t>
            </a:r>
            <a:endParaRPr sz="2200">
              <a:solidFill>
                <a:schemeClr val="dk1"/>
              </a:solidFill>
              <a:latin typeface="Google Sans"/>
              <a:ea typeface="Google Sans"/>
              <a:cs typeface="Google Sans"/>
              <a:sym typeface="Google Sans"/>
            </a:endParaRPr>
          </a:p>
          <a:p>
            <a:pPr indent="0" lvl="0" marL="457200" rtl="0" algn="l">
              <a:spcBef>
                <a:spcPts val="0"/>
              </a:spcBef>
              <a:spcAft>
                <a:spcPts val="0"/>
              </a:spcAft>
              <a:buNone/>
            </a:pPr>
            <a:r>
              <a:t/>
            </a:r>
            <a:endParaRPr sz="2200">
              <a:solidFill>
                <a:schemeClr val="dk1"/>
              </a:solidFill>
              <a:latin typeface="Google Sans"/>
              <a:ea typeface="Google Sans"/>
              <a:cs typeface="Google Sans"/>
              <a:sym typeface="Google Sans"/>
            </a:endParaRPr>
          </a:p>
          <a:p>
            <a:pPr indent="0" lvl="0" marL="0" rtl="0" algn="l">
              <a:lnSpc>
                <a:spcPct val="150000"/>
              </a:lnSpc>
              <a:spcBef>
                <a:spcPts val="2400"/>
              </a:spcBef>
              <a:spcAft>
                <a:spcPts val="0"/>
              </a:spcAft>
              <a:buNone/>
            </a:pPr>
            <a:r>
              <a:t/>
            </a:r>
            <a:endParaRPr sz="2200">
              <a:solidFill>
                <a:schemeClr val="dk1"/>
              </a:solidFill>
              <a:latin typeface="Google Sans"/>
              <a:ea typeface="Google Sans"/>
              <a:cs typeface="Google Sans"/>
              <a:sym typeface="Google Sans"/>
            </a:endParaRPr>
          </a:p>
        </p:txBody>
      </p:sp>
      <p:sp>
        <p:nvSpPr>
          <p:cNvPr id="423" name="Google Shape;423;p54"/>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Designer Solutions</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33"/>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What is bias?</a:t>
            </a:r>
            <a:endParaRPr b="1">
              <a:solidFill>
                <a:schemeClr val="dk1"/>
              </a:solidFill>
            </a:endParaRPr>
          </a:p>
          <a:p>
            <a:pPr indent="0" lvl="0" marL="0" rtl="0" algn="l">
              <a:spcBef>
                <a:spcPts val="0"/>
              </a:spcBef>
              <a:spcAft>
                <a:spcPts val="0"/>
              </a:spcAft>
              <a:buNone/>
            </a:pPr>
            <a:r>
              <a:t/>
            </a:r>
            <a:endParaRPr b="1"/>
          </a:p>
        </p:txBody>
      </p:sp>
      <p:sp>
        <p:nvSpPr>
          <p:cNvPr id="154" name="Google Shape;154;p33"/>
          <p:cNvSpPr txBox="1"/>
          <p:nvPr>
            <p:ph idx="1" type="body"/>
          </p:nvPr>
        </p:nvSpPr>
        <p:spPr>
          <a:xfrm>
            <a:off x="344500" y="1463250"/>
            <a:ext cx="3911400" cy="83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highlight>
                  <a:srgbClr val="FFFFFF"/>
                </a:highlight>
                <a:latin typeface="Google Sans"/>
                <a:ea typeface="Google Sans"/>
                <a:cs typeface="Google Sans"/>
                <a:sym typeface="Google Sans"/>
              </a:rPr>
              <a:t>Bias</a:t>
            </a:r>
            <a:r>
              <a:rPr lang="en">
                <a:solidFill>
                  <a:schemeClr val="dk1"/>
                </a:solidFill>
                <a:highlight>
                  <a:srgbClr val="FFFFFF"/>
                </a:highlight>
                <a:latin typeface="Google Sans"/>
                <a:ea typeface="Google Sans"/>
                <a:cs typeface="Google Sans"/>
                <a:sym typeface="Google Sans"/>
              </a:rPr>
              <a:t> is a deviation in a </a:t>
            </a:r>
            <a:r>
              <a:rPr b="1" i="1" lang="en">
                <a:solidFill>
                  <a:schemeClr val="dk1"/>
                </a:solidFill>
                <a:highlight>
                  <a:srgbClr val="FFFFFF"/>
                </a:highlight>
                <a:latin typeface="Google Sans"/>
                <a:ea typeface="Google Sans"/>
                <a:cs typeface="Google Sans"/>
                <a:sym typeface="Google Sans"/>
              </a:rPr>
              <a:t>predictable</a:t>
            </a:r>
            <a:r>
              <a:rPr lang="en">
                <a:solidFill>
                  <a:schemeClr val="dk1"/>
                </a:solidFill>
                <a:highlight>
                  <a:srgbClr val="FFFFFF"/>
                </a:highlight>
                <a:latin typeface="Google Sans"/>
                <a:ea typeface="Google Sans"/>
                <a:cs typeface="Google Sans"/>
                <a:sym typeface="Google Sans"/>
              </a:rPr>
              <a:t> (i.e., not random) direction</a:t>
            </a:r>
            <a:endParaRPr>
              <a:solidFill>
                <a:schemeClr val="dk1"/>
              </a:solidFill>
              <a:latin typeface="Google Sans"/>
              <a:ea typeface="Google Sans"/>
              <a:cs typeface="Google Sans"/>
              <a:sym typeface="Google Sans"/>
            </a:endParaRPr>
          </a:p>
        </p:txBody>
      </p:sp>
      <p:sp>
        <p:nvSpPr>
          <p:cNvPr id="155" name="Google Shape;155;p33"/>
          <p:cNvSpPr/>
          <p:nvPr/>
        </p:nvSpPr>
        <p:spPr>
          <a:xfrm>
            <a:off x="1407550" y="2482125"/>
            <a:ext cx="1785300" cy="1796700"/>
          </a:xfrm>
          <a:prstGeom prst="donut">
            <a:avLst>
              <a:gd fmla="val 19864" name="adj"/>
            </a:avLst>
          </a:prstGeom>
          <a:solidFill>
            <a:srgbClr val="EA4335">
              <a:alpha val="4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3"/>
          <p:cNvSpPr/>
          <p:nvPr/>
        </p:nvSpPr>
        <p:spPr>
          <a:xfrm>
            <a:off x="2098440" y="3176472"/>
            <a:ext cx="403500" cy="408300"/>
          </a:xfrm>
          <a:prstGeom prst="flowChartConnector">
            <a:avLst/>
          </a:prstGeom>
          <a:solidFill>
            <a:srgbClr val="EA4335">
              <a:alpha val="4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3"/>
          <p:cNvSpPr/>
          <p:nvPr/>
        </p:nvSpPr>
        <p:spPr>
          <a:xfrm>
            <a:off x="1845486" y="2924958"/>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3"/>
          <p:cNvSpPr/>
          <p:nvPr/>
        </p:nvSpPr>
        <p:spPr>
          <a:xfrm>
            <a:off x="1977111" y="2924958"/>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3"/>
          <p:cNvSpPr/>
          <p:nvPr/>
        </p:nvSpPr>
        <p:spPr>
          <a:xfrm>
            <a:off x="1845486" y="3094250"/>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3"/>
          <p:cNvSpPr/>
          <p:nvPr/>
        </p:nvSpPr>
        <p:spPr>
          <a:xfrm>
            <a:off x="1977111" y="2847790"/>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3"/>
          <p:cNvSpPr/>
          <p:nvPr/>
        </p:nvSpPr>
        <p:spPr>
          <a:xfrm>
            <a:off x="1926238" y="2971020"/>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3"/>
          <p:cNvSpPr/>
          <p:nvPr/>
        </p:nvSpPr>
        <p:spPr>
          <a:xfrm>
            <a:off x="1764735" y="3052547"/>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3"/>
          <p:cNvSpPr/>
          <p:nvPr/>
        </p:nvSpPr>
        <p:spPr>
          <a:xfrm>
            <a:off x="1926238" y="2813528"/>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3"/>
          <p:cNvSpPr/>
          <p:nvPr/>
        </p:nvSpPr>
        <p:spPr>
          <a:xfrm>
            <a:off x="1764735" y="2924958"/>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4"/>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What is bias?</a:t>
            </a:r>
            <a:endParaRPr b="1">
              <a:solidFill>
                <a:schemeClr val="dk1"/>
              </a:solidFill>
            </a:endParaRPr>
          </a:p>
          <a:p>
            <a:pPr indent="0" lvl="0" marL="0" rtl="0" algn="l">
              <a:spcBef>
                <a:spcPts val="0"/>
              </a:spcBef>
              <a:spcAft>
                <a:spcPts val="0"/>
              </a:spcAft>
              <a:buNone/>
            </a:pPr>
            <a:r>
              <a:t/>
            </a:r>
            <a:endParaRPr b="1"/>
          </a:p>
        </p:txBody>
      </p:sp>
      <p:sp>
        <p:nvSpPr>
          <p:cNvPr id="170" name="Google Shape;170;p34"/>
          <p:cNvSpPr txBox="1"/>
          <p:nvPr>
            <p:ph idx="1" type="body"/>
          </p:nvPr>
        </p:nvSpPr>
        <p:spPr>
          <a:xfrm>
            <a:off x="344500" y="1463250"/>
            <a:ext cx="3911400" cy="83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highlight>
                  <a:srgbClr val="FFFFFF"/>
                </a:highlight>
                <a:latin typeface="Google Sans"/>
                <a:ea typeface="Google Sans"/>
                <a:cs typeface="Google Sans"/>
                <a:sym typeface="Google Sans"/>
              </a:rPr>
              <a:t>Bias</a:t>
            </a:r>
            <a:r>
              <a:rPr lang="en">
                <a:solidFill>
                  <a:schemeClr val="dk1"/>
                </a:solidFill>
                <a:highlight>
                  <a:srgbClr val="FFFFFF"/>
                </a:highlight>
                <a:latin typeface="Google Sans"/>
                <a:ea typeface="Google Sans"/>
                <a:cs typeface="Google Sans"/>
                <a:sym typeface="Google Sans"/>
              </a:rPr>
              <a:t> is a deviation in a </a:t>
            </a:r>
            <a:r>
              <a:rPr b="1" i="1" lang="en">
                <a:solidFill>
                  <a:schemeClr val="dk1"/>
                </a:solidFill>
                <a:highlight>
                  <a:srgbClr val="FFFFFF"/>
                </a:highlight>
                <a:latin typeface="Google Sans"/>
                <a:ea typeface="Google Sans"/>
                <a:cs typeface="Google Sans"/>
                <a:sym typeface="Google Sans"/>
              </a:rPr>
              <a:t>predictable</a:t>
            </a:r>
            <a:r>
              <a:rPr lang="en">
                <a:solidFill>
                  <a:schemeClr val="dk1"/>
                </a:solidFill>
                <a:highlight>
                  <a:srgbClr val="FFFFFF"/>
                </a:highlight>
                <a:latin typeface="Google Sans"/>
                <a:ea typeface="Google Sans"/>
                <a:cs typeface="Google Sans"/>
                <a:sym typeface="Google Sans"/>
              </a:rPr>
              <a:t> (i.e., not random) direction</a:t>
            </a:r>
            <a:endParaRPr>
              <a:solidFill>
                <a:schemeClr val="dk1"/>
              </a:solidFill>
              <a:latin typeface="Google Sans"/>
              <a:ea typeface="Google Sans"/>
              <a:cs typeface="Google Sans"/>
              <a:sym typeface="Google Sans"/>
            </a:endParaRPr>
          </a:p>
        </p:txBody>
      </p:sp>
      <p:sp>
        <p:nvSpPr>
          <p:cNvPr id="171" name="Google Shape;171;p34"/>
          <p:cNvSpPr/>
          <p:nvPr/>
        </p:nvSpPr>
        <p:spPr>
          <a:xfrm>
            <a:off x="1407550" y="2482125"/>
            <a:ext cx="1785300" cy="1796700"/>
          </a:xfrm>
          <a:prstGeom prst="donut">
            <a:avLst>
              <a:gd fmla="val 19864" name="adj"/>
            </a:avLst>
          </a:prstGeom>
          <a:solidFill>
            <a:srgbClr val="EA4335">
              <a:alpha val="4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4"/>
          <p:cNvSpPr/>
          <p:nvPr/>
        </p:nvSpPr>
        <p:spPr>
          <a:xfrm>
            <a:off x="2098440" y="3176472"/>
            <a:ext cx="403500" cy="408300"/>
          </a:xfrm>
          <a:prstGeom prst="flowChartConnector">
            <a:avLst/>
          </a:prstGeom>
          <a:solidFill>
            <a:srgbClr val="EA4335">
              <a:alpha val="4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4"/>
          <p:cNvSpPr/>
          <p:nvPr/>
        </p:nvSpPr>
        <p:spPr>
          <a:xfrm>
            <a:off x="1845486" y="2924958"/>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4"/>
          <p:cNvSpPr/>
          <p:nvPr/>
        </p:nvSpPr>
        <p:spPr>
          <a:xfrm>
            <a:off x="1977111" y="2924958"/>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4"/>
          <p:cNvSpPr/>
          <p:nvPr/>
        </p:nvSpPr>
        <p:spPr>
          <a:xfrm>
            <a:off x="1845486" y="3094250"/>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4"/>
          <p:cNvSpPr/>
          <p:nvPr/>
        </p:nvSpPr>
        <p:spPr>
          <a:xfrm>
            <a:off x="1977111" y="2847790"/>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4"/>
          <p:cNvSpPr/>
          <p:nvPr/>
        </p:nvSpPr>
        <p:spPr>
          <a:xfrm>
            <a:off x="1926238" y="2971020"/>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4"/>
          <p:cNvSpPr/>
          <p:nvPr/>
        </p:nvSpPr>
        <p:spPr>
          <a:xfrm>
            <a:off x="1764735" y="3052547"/>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4"/>
          <p:cNvSpPr/>
          <p:nvPr/>
        </p:nvSpPr>
        <p:spPr>
          <a:xfrm>
            <a:off x="1926238" y="2813528"/>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4"/>
          <p:cNvSpPr/>
          <p:nvPr/>
        </p:nvSpPr>
        <p:spPr>
          <a:xfrm>
            <a:off x="1764735" y="2924958"/>
            <a:ext cx="810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4"/>
          <p:cNvSpPr/>
          <p:nvPr/>
        </p:nvSpPr>
        <p:spPr>
          <a:xfrm>
            <a:off x="6042100" y="2482850"/>
            <a:ext cx="1785300" cy="1796700"/>
          </a:xfrm>
          <a:prstGeom prst="donut">
            <a:avLst>
              <a:gd fmla="val 19864" name="adj"/>
            </a:avLst>
          </a:prstGeom>
          <a:solidFill>
            <a:srgbClr val="EA4335">
              <a:alpha val="4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4"/>
          <p:cNvSpPr/>
          <p:nvPr/>
        </p:nvSpPr>
        <p:spPr>
          <a:xfrm>
            <a:off x="6732982" y="3177100"/>
            <a:ext cx="403500" cy="408300"/>
          </a:xfrm>
          <a:prstGeom prst="flowChartConnector">
            <a:avLst/>
          </a:prstGeom>
          <a:solidFill>
            <a:srgbClr val="EA4335">
              <a:alpha val="43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4"/>
          <p:cNvSpPr/>
          <p:nvPr/>
        </p:nvSpPr>
        <p:spPr>
          <a:xfrm>
            <a:off x="6793107" y="3340447"/>
            <a:ext cx="807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4"/>
          <p:cNvSpPr/>
          <p:nvPr/>
        </p:nvSpPr>
        <p:spPr>
          <a:xfrm>
            <a:off x="6894374" y="3258237"/>
            <a:ext cx="807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4"/>
          <p:cNvSpPr/>
          <p:nvPr/>
        </p:nvSpPr>
        <p:spPr>
          <a:xfrm>
            <a:off x="6894374" y="3421583"/>
            <a:ext cx="807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4"/>
          <p:cNvSpPr/>
          <p:nvPr/>
        </p:nvSpPr>
        <p:spPr>
          <a:xfrm>
            <a:off x="6348510" y="3421583"/>
            <a:ext cx="807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4"/>
          <p:cNvSpPr/>
          <p:nvPr/>
        </p:nvSpPr>
        <p:spPr>
          <a:xfrm>
            <a:off x="6995642" y="3340447"/>
            <a:ext cx="807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4"/>
          <p:cNvSpPr/>
          <p:nvPr/>
        </p:nvSpPr>
        <p:spPr>
          <a:xfrm>
            <a:off x="7187097" y="3094890"/>
            <a:ext cx="807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4"/>
          <p:cNvSpPr/>
          <p:nvPr/>
        </p:nvSpPr>
        <p:spPr>
          <a:xfrm>
            <a:off x="6652231" y="2669349"/>
            <a:ext cx="807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4"/>
          <p:cNvSpPr/>
          <p:nvPr/>
        </p:nvSpPr>
        <p:spPr>
          <a:xfrm>
            <a:off x="7379777" y="3731527"/>
            <a:ext cx="80700" cy="81600"/>
          </a:xfrm>
          <a:prstGeom prst="flowChartConnector">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4"/>
          <p:cNvSpPr txBox="1"/>
          <p:nvPr>
            <p:ph idx="1" type="body"/>
          </p:nvPr>
        </p:nvSpPr>
        <p:spPr>
          <a:xfrm>
            <a:off x="4877750" y="1463238"/>
            <a:ext cx="3911400" cy="83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highlight>
                  <a:srgbClr val="FFFFFF"/>
                </a:highlight>
                <a:latin typeface="Google Sans"/>
                <a:ea typeface="Google Sans"/>
                <a:cs typeface="Google Sans"/>
                <a:sym typeface="Google Sans"/>
              </a:rPr>
              <a:t>Not all errors </a:t>
            </a:r>
            <a:endParaRPr b="1">
              <a:solidFill>
                <a:schemeClr val="dk1"/>
              </a:solidFill>
              <a:highlight>
                <a:srgbClr val="FFFFFF"/>
              </a:highlight>
              <a:latin typeface="Google Sans"/>
              <a:ea typeface="Google Sans"/>
              <a:cs typeface="Google Sans"/>
              <a:sym typeface="Google Sans"/>
            </a:endParaRPr>
          </a:p>
          <a:p>
            <a:pPr indent="0" lvl="0" marL="0" rtl="0" algn="ctr">
              <a:spcBef>
                <a:spcPts val="0"/>
              </a:spcBef>
              <a:spcAft>
                <a:spcPts val="0"/>
              </a:spcAft>
              <a:buNone/>
            </a:pPr>
            <a:r>
              <a:rPr b="1" lang="en">
                <a:solidFill>
                  <a:schemeClr val="dk1"/>
                </a:solidFill>
                <a:highlight>
                  <a:srgbClr val="FFFFFF"/>
                </a:highlight>
                <a:latin typeface="Google Sans"/>
                <a:ea typeface="Google Sans"/>
                <a:cs typeface="Google Sans"/>
                <a:sym typeface="Google Sans"/>
              </a:rPr>
              <a:t>are attributed to bias</a:t>
            </a:r>
            <a:endParaRPr b="1">
              <a:solidFill>
                <a:schemeClr val="dk1"/>
              </a:solidFill>
              <a:highlight>
                <a:srgbClr val="FFFFFF"/>
              </a:highlight>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highlight>
                <a:srgbClr val="FFFFFF"/>
              </a:highlight>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highlight>
                <a:srgbClr val="FFFFFF"/>
              </a:highlight>
              <a:latin typeface="Google Sans"/>
              <a:ea typeface="Google Sans"/>
              <a:cs typeface="Google Sans"/>
              <a:sym typeface="Google Sans"/>
            </a:endParaRPr>
          </a:p>
        </p:txBody>
      </p:sp>
      <p:sp>
        <p:nvSpPr>
          <p:cNvPr id="192" name="Google Shape;192;p34"/>
          <p:cNvSpPr/>
          <p:nvPr/>
        </p:nvSpPr>
        <p:spPr>
          <a:xfrm>
            <a:off x="313775" y="1086975"/>
            <a:ext cx="4202100" cy="3753900"/>
          </a:xfrm>
          <a:prstGeom prst="rect">
            <a:avLst/>
          </a:pr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5"/>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What does </a:t>
            </a:r>
            <a:r>
              <a:rPr b="1" lang="en">
                <a:solidFill>
                  <a:schemeClr val="dk1"/>
                </a:solidFill>
              </a:rPr>
              <a:t>bias</a:t>
            </a:r>
            <a:r>
              <a:rPr lang="en">
                <a:solidFill>
                  <a:schemeClr val="dk1"/>
                </a:solidFill>
              </a:rPr>
              <a:t> mean for </a:t>
            </a:r>
            <a:r>
              <a:rPr b="1" lang="en">
                <a:solidFill>
                  <a:schemeClr val="accent6"/>
                </a:solidFill>
              </a:rPr>
              <a:t>ML</a:t>
            </a:r>
            <a:r>
              <a:rPr lang="en">
                <a:solidFill>
                  <a:schemeClr val="dk1"/>
                </a:solidFill>
              </a:rPr>
              <a:t>?</a:t>
            </a:r>
            <a:endParaRPr>
              <a:solidFill>
                <a:schemeClr val="dk1"/>
              </a:solidFill>
            </a:endParaRPr>
          </a:p>
          <a:p>
            <a:pPr indent="0" lvl="0" marL="0" rtl="0" algn="l">
              <a:spcBef>
                <a:spcPts val="0"/>
              </a:spcBef>
              <a:spcAft>
                <a:spcPts val="0"/>
              </a:spcAft>
              <a:buNone/>
            </a:pPr>
            <a:r>
              <a:t/>
            </a:r>
            <a:endParaRPr/>
          </a:p>
        </p:txBody>
      </p:sp>
      <p:sp>
        <p:nvSpPr>
          <p:cNvPr id="198" name="Google Shape;198;p35"/>
          <p:cNvSpPr txBox="1"/>
          <p:nvPr/>
        </p:nvSpPr>
        <p:spPr>
          <a:xfrm>
            <a:off x="530700" y="2274797"/>
            <a:ext cx="8082600" cy="18042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lt1"/>
              </a:buClr>
              <a:buSzPts val="2100"/>
              <a:buFont typeface="Roboto"/>
              <a:buChar char="●"/>
            </a:pPr>
            <a:r>
              <a:rPr lang="en" sz="2100">
                <a:solidFill>
                  <a:srgbClr val="434343"/>
                </a:solidFill>
                <a:latin typeface="Google Sans"/>
                <a:ea typeface="Google Sans"/>
                <a:cs typeface="Google Sans"/>
                <a:sym typeface="Google Sans"/>
              </a:rPr>
              <a:t>Biased </a:t>
            </a:r>
            <a:r>
              <a:rPr b="1" lang="en" sz="2100">
                <a:solidFill>
                  <a:srgbClr val="434343"/>
                </a:solidFill>
                <a:latin typeface="Google Sans"/>
                <a:ea typeface="Google Sans"/>
                <a:cs typeface="Google Sans"/>
                <a:sym typeface="Google Sans"/>
              </a:rPr>
              <a:t>datasets</a:t>
            </a:r>
            <a:r>
              <a:rPr lang="en" sz="2100">
                <a:solidFill>
                  <a:srgbClr val="434343"/>
                </a:solidFill>
                <a:latin typeface="Google Sans"/>
                <a:ea typeface="Google Sans"/>
                <a:cs typeface="Google Sans"/>
                <a:sym typeface="Google Sans"/>
              </a:rPr>
              <a:t> (faulty, poor, or incomplete data) can lead to a distribution </a:t>
            </a:r>
            <a:r>
              <a:rPr b="1" lang="en" sz="2100">
                <a:solidFill>
                  <a:schemeClr val="accent3"/>
                </a:solidFill>
                <a:latin typeface="Google Sans"/>
                <a:ea typeface="Google Sans"/>
                <a:cs typeface="Google Sans"/>
                <a:sym typeface="Google Sans"/>
              </a:rPr>
              <a:t>mismatch</a:t>
            </a:r>
            <a:r>
              <a:rPr lang="en" sz="2100">
                <a:solidFill>
                  <a:srgbClr val="434343"/>
                </a:solidFill>
                <a:latin typeface="Google Sans"/>
                <a:ea typeface="Google Sans"/>
                <a:cs typeface="Google Sans"/>
                <a:sym typeface="Google Sans"/>
              </a:rPr>
              <a:t> between the </a:t>
            </a:r>
            <a:r>
              <a:rPr b="1" i="1" lang="en" sz="2100">
                <a:solidFill>
                  <a:srgbClr val="434343"/>
                </a:solidFill>
                <a:latin typeface="Google Sans"/>
                <a:ea typeface="Google Sans"/>
                <a:cs typeface="Google Sans"/>
                <a:sym typeface="Google Sans"/>
              </a:rPr>
              <a:t>dataset</a:t>
            </a:r>
            <a:r>
              <a:rPr lang="en" sz="2100">
                <a:solidFill>
                  <a:srgbClr val="434343"/>
                </a:solidFill>
                <a:latin typeface="Google Sans"/>
                <a:ea typeface="Google Sans"/>
                <a:cs typeface="Google Sans"/>
                <a:sym typeface="Google Sans"/>
              </a:rPr>
              <a:t> and </a:t>
            </a:r>
            <a:r>
              <a:rPr b="1" i="1" lang="en" sz="2100">
                <a:solidFill>
                  <a:srgbClr val="434343"/>
                </a:solidFill>
                <a:latin typeface="Google Sans"/>
                <a:ea typeface="Google Sans"/>
                <a:cs typeface="Google Sans"/>
                <a:sym typeface="Google Sans"/>
              </a:rPr>
              <a:t>reality</a:t>
            </a:r>
            <a:endParaRPr b="1" i="1" sz="2100">
              <a:solidFill>
                <a:srgbClr val="434343"/>
              </a:solidFill>
              <a:latin typeface="Google Sans"/>
              <a:ea typeface="Google Sans"/>
              <a:cs typeface="Google Sans"/>
              <a:sym typeface="Google Sans"/>
            </a:endParaRPr>
          </a:p>
          <a:p>
            <a:pPr indent="0" lvl="0" marL="457200" rtl="0" algn="l">
              <a:spcBef>
                <a:spcPts val="0"/>
              </a:spcBef>
              <a:spcAft>
                <a:spcPts val="0"/>
              </a:spcAft>
              <a:buNone/>
            </a:pPr>
            <a:r>
              <a:t/>
            </a:r>
            <a:endParaRPr sz="2100">
              <a:solidFill>
                <a:srgbClr val="434343"/>
              </a:solidFill>
              <a:latin typeface="Google Sans"/>
              <a:ea typeface="Google Sans"/>
              <a:cs typeface="Google Sans"/>
              <a:sym typeface="Google Sans"/>
            </a:endParaRPr>
          </a:p>
          <a:p>
            <a:pPr indent="-361950" lvl="0" marL="457200" rtl="0" algn="l">
              <a:spcBef>
                <a:spcPts val="0"/>
              </a:spcBef>
              <a:spcAft>
                <a:spcPts val="0"/>
              </a:spcAft>
              <a:buClr>
                <a:schemeClr val="lt1"/>
              </a:buClr>
              <a:buSzPts val="2100"/>
              <a:buFont typeface="Google Sans"/>
              <a:buChar char="●"/>
            </a:pPr>
            <a:r>
              <a:rPr lang="en" sz="2100">
                <a:solidFill>
                  <a:srgbClr val="434343"/>
                </a:solidFill>
                <a:latin typeface="Google Sans"/>
                <a:ea typeface="Google Sans"/>
                <a:cs typeface="Google Sans"/>
                <a:sym typeface="Google Sans"/>
              </a:rPr>
              <a:t>This may lead to </a:t>
            </a:r>
            <a:r>
              <a:rPr b="1" lang="en" sz="2100">
                <a:solidFill>
                  <a:schemeClr val="dk1"/>
                </a:solidFill>
                <a:latin typeface="Google Sans"/>
                <a:ea typeface="Google Sans"/>
                <a:cs typeface="Google Sans"/>
                <a:sym typeface="Google Sans"/>
              </a:rPr>
              <a:t>inaccurate results</a:t>
            </a:r>
            <a:r>
              <a:rPr lang="en" sz="2100">
                <a:solidFill>
                  <a:srgbClr val="434343"/>
                </a:solidFill>
                <a:latin typeface="Google Sans"/>
                <a:ea typeface="Google Sans"/>
                <a:cs typeface="Google Sans"/>
                <a:sym typeface="Google Sans"/>
              </a:rPr>
              <a:t>, or worse, </a:t>
            </a:r>
            <a:r>
              <a:rPr b="1" lang="en" sz="2100">
                <a:solidFill>
                  <a:schemeClr val="accent2"/>
                </a:solidFill>
                <a:latin typeface="Google Sans"/>
                <a:ea typeface="Google Sans"/>
                <a:cs typeface="Google Sans"/>
                <a:sym typeface="Google Sans"/>
              </a:rPr>
              <a:t>discriminatory </a:t>
            </a:r>
            <a:r>
              <a:rPr lang="en" sz="2100">
                <a:solidFill>
                  <a:schemeClr val="dk1"/>
                </a:solidFill>
                <a:latin typeface="Google Sans"/>
                <a:ea typeface="Google Sans"/>
                <a:cs typeface="Google Sans"/>
                <a:sym typeface="Google Sans"/>
              </a:rPr>
              <a:t>or</a:t>
            </a:r>
            <a:r>
              <a:rPr b="1" lang="en" sz="2100">
                <a:solidFill>
                  <a:schemeClr val="accent2"/>
                </a:solidFill>
                <a:latin typeface="Google Sans"/>
                <a:ea typeface="Google Sans"/>
                <a:cs typeface="Google Sans"/>
                <a:sym typeface="Google Sans"/>
              </a:rPr>
              <a:t> unfair results</a:t>
            </a:r>
            <a:endParaRPr b="1" sz="2100">
              <a:solidFill>
                <a:schemeClr val="accent2"/>
              </a:solidFill>
              <a:latin typeface="Google Sans"/>
              <a:ea typeface="Google Sans"/>
              <a:cs typeface="Google Sans"/>
              <a:sym typeface="Google Sans"/>
            </a:endParaRPr>
          </a:p>
          <a:p>
            <a:pPr indent="0" lvl="0" marL="0" rtl="0" algn="l">
              <a:lnSpc>
                <a:spcPct val="130000"/>
              </a:lnSpc>
              <a:spcBef>
                <a:spcPts val="0"/>
              </a:spcBef>
              <a:spcAft>
                <a:spcPts val="0"/>
              </a:spcAft>
              <a:buNone/>
            </a:pPr>
            <a:r>
              <a:t/>
            </a:r>
            <a:endParaRPr sz="1700">
              <a:latin typeface="Google Sans"/>
              <a:ea typeface="Google Sans"/>
              <a:cs typeface="Google Sans"/>
              <a:sym typeface="Google Sans"/>
            </a:endParaRPr>
          </a:p>
          <a:p>
            <a:pPr indent="0" lvl="0" marL="0" rtl="0" algn="l">
              <a:spcBef>
                <a:spcPts val="0"/>
              </a:spcBef>
              <a:spcAft>
                <a:spcPts val="0"/>
              </a:spcAft>
              <a:buNone/>
            </a:pPr>
            <a:r>
              <a:t/>
            </a:r>
            <a:endParaRPr sz="1700">
              <a:latin typeface="Google Sans"/>
              <a:ea typeface="Google Sans"/>
              <a:cs typeface="Google Sans"/>
              <a:sym typeface="Google Sans"/>
            </a:endParaRPr>
          </a:p>
        </p:txBody>
      </p:sp>
      <p:sp>
        <p:nvSpPr>
          <p:cNvPr id="199" name="Google Shape;199;p35"/>
          <p:cNvSpPr txBox="1"/>
          <p:nvPr/>
        </p:nvSpPr>
        <p:spPr>
          <a:xfrm>
            <a:off x="588300" y="1349247"/>
            <a:ext cx="7967400" cy="616200"/>
          </a:xfrm>
          <a:prstGeom prst="rect">
            <a:avLst/>
          </a:prstGeom>
          <a:solidFill>
            <a:srgbClr val="EFEFEF"/>
          </a:solidFill>
          <a:ln>
            <a:noFill/>
          </a:ln>
          <a:effectLst>
            <a:outerShdw blurRad="114300" rotWithShape="0" algn="bl" dir="5400000" dist="9525">
              <a:srgbClr val="000000">
                <a:alpha val="27000"/>
              </a:srgb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800">
                <a:solidFill>
                  <a:schemeClr val="dk1"/>
                </a:solidFill>
                <a:latin typeface="Google Sans"/>
                <a:ea typeface="Google Sans"/>
                <a:cs typeface="Google Sans"/>
                <a:sym typeface="Google Sans"/>
              </a:rPr>
              <a:t>Bias in machine learning = </a:t>
            </a:r>
            <a:r>
              <a:rPr b="1" lang="en" sz="1800">
                <a:solidFill>
                  <a:schemeClr val="dk1"/>
                </a:solidFill>
                <a:latin typeface="Google Sans"/>
                <a:ea typeface="Google Sans"/>
                <a:cs typeface="Google Sans"/>
                <a:sym typeface="Google Sans"/>
              </a:rPr>
              <a:t>systematic</a:t>
            </a:r>
            <a:r>
              <a:rPr lang="en" sz="1800">
                <a:solidFill>
                  <a:schemeClr val="dk1"/>
                </a:solidFill>
                <a:latin typeface="Google Sans"/>
                <a:ea typeface="Google Sans"/>
                <a:cs typeface="Google Sans"/>
                <a:sym typeface="Google Sans"/>
              </a:rPr>
              <a:t> errors that lead to inaccurate results</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6"/>
          <p:cNvSpPr txBox="1"/>
          <p:nvPr>
            <p:ph idx="4294967295"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a:t>
            </a:r>
            <a:r>
              <a:rPr b="1" lang="en">
                <a:solidFill>
                  <a:schemeClr val="dk1"/>
                </a:solidFill>
              </a:rPr>
              <a:t>“garbage in, garbage out” </a:t>
            </a:r>
            <a:r>
              <a:rPr lang="en">
                <a:solidFill>
                  <a:schemeClr val="dk1"/>
                </a:solidFill>
              </a:rPr>
              <a:t>p</a:t>
            </a:r>
            <a:r>
              <a:rPr lang="en">
                <a:solidFill>
                  <a:schemeClr val="dk1"/>
                </a:solidFill>
              </a:rPr>
              <a:t>roblem</a:t>
            </a:r>
            <a:endParaRPr>
              <a:solidFill>
                <a:schemeClr val="dk1"/>
              </a:solidFill>
            </a:endParaRPr>
          </a:p>
          <a:p>
            <a:pPr indent="0" lvl="0" marL="0" rtl="0" algn="l">
              <a:spcBef>
                <a:spcPts val="0"/>
              </a:spcBef>
              <a:spcAft>
                <a:spcPts val="0"/>
              </a:spcAft>
              <a:buNone/>
            </a:pPr>
            <a:r>
              <a:t/>
            </a:r>
            <a:endParaRPr/>
          </a:p>
        </p:txBody>
      </p:sp>
      <p:grpSp>
        <p:nvGrpSpPr>
          <p:cNvPr id="205" name="Google Shape;205;p36"/>
          <p:cNvGrpSpPr/>
          <p:nvPr/>
        </p:nvGrpSpPr>
        <p:grpSpPr>
          <a:xfrm>
            <a:off x="839100" y="1938450"/>
            <a:ext cx="7465775" cy="1266600"/>
            <a:chOff x="675725" y="1938450"/>
            <a:chExt cx="7465775" cy="1266600"/>
          </a:xfrm>
        </p:grpSpPr>
        <p:sp>
          <p:nvSpPr>
            <p:cNvPr id="206" name="Google Shape;206;p36"/>
            <p:cNvSpPr/>
            <p:nvPr/>
          </p:nvSpPr>
          <p:spPr>
            <a:xfrm>
              <a:off x="675725" y="1938450"/>
              <a:ext cx="1935600" cy="1266600"/>
            </a:xfrm>
            <a:prstGeom prst="roundRect">
              <a:avLst>
                <a:gd fmla="val 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rgbClr val="FFFFFF"/>
                  </a:solidFill>
                  <a:latin typeface="Google Sans"/>
                  <a:ea typeface="Google Sans"/>
                  <a:cs typeface="Google Sans"/>
                  <a:sym typeface="Google Sans"/>
                </a:rPr>
                <a:t>Input:</a:t>
              </a:r>
              <a:endParaRPr sz="8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200">
                  <a:solidFill>
                    <a:srgbClr val="FFFFFF"/>
                  </a:solidFill>
                  <a:latin typeface="Google Sans"/>
                  <a:ea typeface="Google Sans"/>
                  <a:cs typeface="Google Sans"/>
                  <a:sym typeface="Google Sans"/>
                </a:rPr>
                <a:t>Bad Data</a:t>
              </a:r>
              <a:endParaRPr sz="2200">
                <a:solidFill>
                  <a:srgbClr val="FFFFFF"/>
                </a:solidFill>
                <a:latin typeface="Google Sans"/>
                <a:ea typeface="Google Sans"/>
                <a:cs typeface="Google Sans"/>
                <a:sym typeface="Google Sans"/>
              </a:endParaRPr>
            </a:p>
          </p:txBody>
        </p:sp>
        <p:sp>
          <p:nvSpPr>
            <p:cNvPr id="207" name="Google Shape;207;p36"/>
            <p:cNvSpPr/>
            <p:nvPr/>
          </p:nvSpPr>
          <p:spPr>
            <a:xfrm>
              <a:off x="3440813" y="1938450"/>
              <a:ext cx="1935600" cy="1266600"/>
            </a:xfrm>
            <a:prstGeom prst="roundRect">
              <a:avLst>
                <a:gd fmla="val 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600">
                  <a:solidFill>
                    <a:schemeClr val="lt2"/>
                  </a:solidFill>
                  <a:latin typeface="Google Sans"/>
                  <a:ea typeface="Google Sans"/>
                  <a:cs typeface="Google Sans"/>
                  <a:sym typeface="Google Sans"/>
                </a:rPr>
                <a:t>Perfect </a:t>
              </a:r>
              <a:endParaRPr b="1" i="1" sz="1600">
                <a:solidFill>
                  <a:schemeClr val="lt2"/>
                </a:solidFill>
                <a:latin typeface="Google Sans"/>
                <a:ea typeface="Google Sans"/>
                <a:cs typeface="Google Sans"/>
                <a:sym typeface="Google Sans"/>
              </a:endParaRPr>
            </a:p>
            <a:p>
              <a:pPr indent="0" lvl="0" marL="0" rtl="0" algn="ctr">
                <a:spcBef>
                  <a:spcPts val="0"/>
                </a:spcBef>
                <a:spcAft>
                  <a:spcPts val="0"/>
                </a:spcAft>
                <a:buNone/>
              </a:pPr>
              <a:r>
                <a:rPr b="1" i="1" lang="en" sz="1600">
                  <a:solidFill>
                    <a:schemeClr val="lt2"/>
                  </a:solidFill>
                  <a:latin typeface="Google Sans"/>
                  <a:ea typeface="Google Sans"/>
                  <a:cs typeface="Google Sans"/>
                  <a:sym typeface="Google Sans"/>
                </a:rPr>
                <a:t>Model</a:t>
              </a:r>
              <a:endParaRPr b="1" i="1" sz="1600">
                <a:solidFill>
                  <a:schemeClr val="lt2"/>
                </a:solidFill>
                <a:latin typeface="Google Sans"/>
                <a:ea typeface="Google Sans"/>
                <a:cs typeface="Google Sans"/>
                <a:sym typeface="Google Sans"/>
              </a:endParaRPr>
            </a:p>
          </p:txBody>
        </p:sp>
        <p:sp>
          <p:nvSpPr>
            <p:cNvPr id="208" name="Google Shape;208;p36"/>
            <p:cNvSpPr/>
            <p:nvPr/>
          </p:nvSpPr>
          <p:spPr>
            <a:xfrm>
              <a:off x="6205900" y="1938450"/>
              <a:ext cx="1935600" cy="1266600"/>
            </a:xfrm>
            <a:prstGeom prst="roundRect">
              <a:avLst>
                <a:gd fmla="val 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rgbClr val="FFFFFF"/>
                  </a:solidFill>
                  <a:latin typeface="Google Sans"/>
                  <a:ea typeface="Google Sans"/>
                  <a:cs typeface="Google Sans"/>
                  <a:sym typeface="Google Sans"/>
                </a:rPr>
                <a:t>Out</a:t>
              </a:r>
              <a:r>
                <a:rPr b="1" i="1" lang="en">
                  <a:solidFill>
                    <a:srgbClr val="FFFFFF"/>
                  </a:solidFill>
                  <a:latin typeface="Google Sans"/>
                  <a:ea typeface="Google Sans"/>
                  <a:cs typeface="Google Sans"/>
                  <a:sym typeface="Google Sans"/>
                </a:rPr>
                <a:t>put:</a:t>
              </a:r>
              <a:endParaRPr sz="800">
                <a:solidFill>
                  <a:srgbClr val="FFFFFF"/>
                </a:solidFill>
                <a:latin typeface="Google Sans"/>
                <a:ea typeface="Google Sans"/>
                <a:cs typeface="Google Sans"/>
                <a:sym typeface="Google Sans"/>
              </a:endParaRPr>
            </a:p>
            <a:p>
              <a:pPr indent="0" lvl="0" marL="0" rtl="0" algn="ctr">
                <a:spcBef>
                  <a:spcPts val="0"/>
                </a:spcBef>
                <a:spcAft>
                  <a:spcPts val="0"/>
                </a:spcAft>
                <a:buNone/>
              </a:pPr>
              <a:r>
                <a:rPr lang="en" sz="2200">
                  <a:solidFill>
                    <a:srgbClr val="FFFFFF"/>
                  </a:solidFill>
                  <a:latin typeface="Google Sans"/>
                  <a:ea typeface="Google Sans"/>
                  <a:cs typeface="Google Sans"/>
                  <a:sym typeface="Google Sans"/>
                </a:rPr>
                <a:t>Bad Results</a:t>
              </a:r>
              <a:endParaRPr/>
            </a:p>
          </p:txBody>
        </p:sp>
        <p:sp>
          <p:nvSpPr>
            <p:cNvPr id="209" name="Google Shape;209;p36"/>
            <p:cNvSpPr/>
            <p:nvPr/>
          </p:nvSpPr>
          <p:spPr>
            <a:xfrm>
              <a:off x="2611325" y="2296050"/>
              <a:ext cx="829500" cy="551400"/>
            </a:xfrm>
            <a:prstGeom prst="rightArrow">
              <a:avLst>
                <a:gd fmla="val 50000" name="adj1"/>
                <a:gd fmla="val 5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6"/>
            <p:cNvSpPr/>
            <p:nvPr/>
          </p:nvSpPr>
          <p:spPr>
            <a:xfrm>
              <a:off x="5376425" y="2296050"/>
              <a:ext cx="829500" cy="551400"/>
            </a:xfrm>
            <a:prstGeom prst="rightArrow">
              <a:avLst>
                <a:gd fmla="val 5000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7"/>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solidFill>
                  <a:schemeClr val="dk1"/>
                </a:solidFill>
              </a:rPr>
              <a:t> Defining the </a:t>
            </a:r>
            <a:r>
              <a:rPr b="1" lang="en">
                <a:solidFill>
                  <a:schemeClr val="dk1"/>
                </a:solidFill>
              </a:rPr>
              <a:t>Target Variable</a:t>
            </a:r>
            <a:endParaRPr b="1">
              <a:solidFill>
                <a:schemeClr val="dk1"/>
              </a:solidFill>
            </a:endParaRPr>
          </a:p>
          <a:p>
            <a:pPr indent="0" lvl="0" marL="0" rtl="0" algn="l">
              <a:spcBef>
                <a:spcPts val="0"/>
              </a:spcBef>
              <a:spcAft>
                <a:spcPts val="0"/>
              </a:spcAft>
              <a:buNone/>
            </a:pPr>
            <a:r>
              <a:t/>
            </a:r>
            <a:endParaRPr/>
          </a:p>
        </p:txBody>
      </p:sp>
      <p:sp>
        <p:nvSpPr>
          <p:cNvPr id="216" name="Google Shape;216;p37"/>
          <p:cNvSpPr txBox="1"/>
          <p:nvPr/>
        </p:nvSpPr>
        <p:spPr>
          <a:xfrm>
            <a:off x="498600" y="1167775"/>
            <a:ext cx="8082600" cy="1155000"/>
          </a:xfrm>
          <a:prstGeom prst="rect">
            <a:avLst/>
          </a:prstGeom>
          <a:noFill/>
          <a:ln>
            <a:noFill/>
          </a:ln>
        </p:spPr>
        <p:txBody>
          <a:bodyPr anchorCtr="0" anchor="t" bIns="91425" lIns="91425" spcFirstLastPara="1" rIns="91425" wrap="square" tIns="91425">
            <a:noAutofit/>
          </a:bodyPr>
          <a:lstStyle/>
          <a:p>
            <a:pPr indent="-349250" lvl="0" marL="457200" rtl="0" algn="l">
              <a:lnSpc>
                <a:spcPct val="100000"/>
              </a:lnSpc>
              <a:spcBef>
                <a:spcPts val="0"/>
              </a:spcBef>
              <a:spcAft>
                <a:spcPts val="0"/>
              </a:spcAft>
              <a:buClr>
                <a:schemeClr val="dk1"/>
              </a:buClr>
              <a:buSzPts val="1900"/>
              <a:buFont typeface="Google Sans"/>
              <a:buChar char="●"/>
            </a:pPr>
            <a:r>
              <a:rPr b="1" lang="en" sz="1900">
                <a:solidFill>
                  <a:schemeClr val="dk1"/>
                </a:solidFill>
                <a:latin typeface="Google Sans"/>
                <a:ea typeface="Google Sans"/>
                <a:cs typeface="Google Sans"/>
                <a:sym typeface="Google Sans"/>
              </a:rPr>
              <a:t>How</a:t>
            </a:r>
            <a:r>
              <a:rPr lang="en" sz="1900">
                <a:solidFill>
                  <a:schemeClr val="dk1"/>
                </a:solidFill>
                <a:latin typeface="Google Sans"/>
                <a:ea typeface="Google Sans"/>
                <a:cs typeface="Google Sans"/>
                <a:sym typeface="Google Sans"/>
              </a:rPr>
              <a:t> should you define a </a:t>
            </a:r>
            <a:r>
              <a:rPr b="1" i="1" lang="en" sz="1900">
                <a:solidFill>
                  <a:schemeClr val="dk1"/>
                </a:solidFill>
                <a:latin typeface="Google Sans"/>
                <a:ea typeface="Google Sans"/>
                <a:cs typeface="Google Sans"/>
                <a:sym typeface="Google Sans"/>
              </a:rPr>
              <a:t>“</a:t>
            </a:r>
            <a:r>
              <a:rPr b="1" i="1" lang="en" sz="1900">
                <a:solidFill>
                  <a:schemeClr val="dk1"/>
                </a:solidFill>
                <a:latin typeface="Google Sans"/>
                <a:ea typeface="Google Sans"/>
                <a:cs typeface="Google Sans"/>
                <a:sym typeface="Google Sans"/>
              </a:rPr>
              <a:t>good”</a:t>
            </a:r>
            <a:r>
              <a:rPr lang="en" sz="1900">
                <a:solidFill>
                  <a:schemeClr val="dk1"/>
                </a:solidFill>
                <a:latin typeface="Google Sans"/>
                <a:ea typeface="Google Sans"/>
                <a:cs typeface="Google Sans"/>
                <a:sym typeface="Google Sans"/>
              </a:rPr>
              <a:t> employee for a hiring algorithm?</a:t>
            </a:r>
            <a:endParaRPr sz="1900">
              <a:solidFill>
                <a:schemeClr val="dk1"/>
              </a:solidFill>
              <a:latin typeface="Google Sans"/>
              <a:ea typeface="Google Sans"/>
              <a:cs typeface="Google Sans"/>
              <a:sym typeface="Google Sans"/>
            </a:endParaRPr>
          </a:p>
          <a:p>
            <a:pPr indent="-349250" lvl="0" marL="457200" rtl="0" algn="l">
              <a:lnSpc>
                <a:spcPct val="100000"/>
              </a:lnSpc>
              <a:spcBef>
                <a:spcPts val="1000"/>
              </a:spcBef>
              <a:spcAft>
                <a:spcPts val="0"/>
              </a:spcAft>
              <a:buClr>
                <a:schemeClr val="dk1"/>
              </a:buClr>
              <a:buSzPts val="1900"/>
              <a:buFont typeface="Google Sans"/>
              <a:buChar char="●"/>
            </a:pPr>
            <a:r>
              <a:rPr b="1" lang="en" sz="1900">
                <a:solidFill>
                  <a:schemeClr val="dk1"/>
                </a:solidFill>
                <a:latin typeface="Google Sans"/>
                <a:ea typeface="Google Sans"/>
                <a:cs typeface="Google Sans"/>
                <a:sym typeface="Google Sans"/>
              </a:rPr>
              <a:t>Subjective</a:t>
            </a:r>
            <a:r>
              <a:rPr lang="en" sz="1900">
                <a:solidFill>
                  <a:schemeClr val="dk1"/>
                </a:solidFill>
                <a:latin typeface="Google Sans"/>
                <a:ea typeface="Google Sans"/>
                <a:cs typeface="Google Sans"/>
                <a:sym typeface="Google Sans"/>
              </a:rPr>
              <a:t> process: </a:t>
            </a:r>
            <a:r>
              <a:rPr b="1" i="1" lang="en" sz="1900">
                <a:solidFill>
                  <a:schemeClr val="dk1"/>
                </a:solidFill>
                <a:latin typeface="Google Sans"/>
                <a:ea typeface="Google Sans"/>
                <a:cs typeface="Google Sans"/>
                <a:sym typeface="Google Sans"/>
              </a:rPr>
              <a:t>“good”</a:t>
            </a:r>
            <a:r>
              <a:rPr lang="en" sz="1900">
                <a:solidFill>
                  <a:schemeClr val="dk1"/>
                </a:solidFill>
                <a:latin typeface="Google Sans"/>
                <a:ea typeface="Google Sans"/>
                <a:cs typeface="Google Sans"/>
                <a:sym typeface="Google Sans"/>
              </a:rPr>
              <a:t> </a:t>
            </a:r>
            <a:r>
              <a:rPr lang="en" sz="1900">
                <a:solidFill>
                  <a:schemeClr val="dk1"/>
                </a:solidFill>
                <a:latin typeface="Google Sans"/>
                <a:ea typeface="Google Sans"/>
                <a:cs typeface="Google Sans"/>
                <a:sym typeface="Google Sans"/>
              </a:rPr>
              <a:t> must be defined in ways that correspond to </a:t>
            </a:r>
            <a:r>
              <a:rPr b="1" lang="en" sz="1900">
                <a:solidFill>
                  <a:schemeClr val="accent4"/>
                </a:solidFill>
                <a:latin typeface="Google Sans"/>
                <a:ea typeface="Google Sans"/>
                <a:cs typeface="Google Sans"/>
                <a:sym typeface="Google Sans"/>
              </a:rPr>
              <a:t>measurable</a:t>
            </a:r>
            <a:r>
              <a:rPr lang="en" sz="1900">
                <a:solidFill>
                  <a:schemeClr val="dk1"/>
                </a:solidFill>
                <a:latin typeface="Google Sans"/>
                <a:ea typeface="Google Sans"/>
                <a:cs typeface="Google Sans"/>
                <a:sym typeface="Google Sans"/>
              </a:rPr>
              <a:t> outcomes</a:t>
            </a:r>
            <a:endParaRPr sz="19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900">
              <a:solidFill>
                <a:schemeClr val="dk1"/>
              </a:solidFill>
              <a:latin typeface="Google Sans"/>
              <a:ea typeface="Google Sans"/>
              <a:cs typeface="Google Sans"/>
              <a:sym typeface="Google Sans"/>
            </a:endParaRPr>
          </a:p>
          <a:p>
            <a:pPr indent="0" lvl="0" marL="914400" rtl="0" algn="l">
              <a:spcBef>
                <a:spcPts val="0"/>
              </a:spcBef>
              <a:spcAft>
                <a:spcPts val="0"/>
              </a:spcAft>
              <a:buNone/>
            </a:pPr>
            <a:r>
              <a:t/>
            </a:r>
            <a:endParaRPr sz="19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500">
              <a:solidFill>
                <a:schemeClr val="dk1"/>
              </a:solidFill>
              <a:latin typeface="Google Sans"/>
              <a:ea typeface="Google Sans"/>
              <a:cs typeface="Google Sans"/>
              <a:sym typeface="Google Sans"/>
            </a:endParaRPr>
          </a:p>
          <a:p>
            <a:pPr indent="0" lvl="0" marL="457200" rtl="0" algn="l">
              <a:spcBef>
                <a:spcPts val="0"/>
              </a:spcBef>
              <a:spcAft>
                <a:spcPts val="0"/>
              </a:spcAft>
              <a:buNone/>
            </a:pPr>
            <a:r>
              <a:t/>
            </a:r>
            <a:endParaRPr sz="1500">
              <a:solidFill>
                <a:schemeClr val="dk1"/>
              </a:solidFill>
              <a:latin typeface="Google Sans"/>
              <a:ea typeface="Google Sans"/>
              <a:cs typeface="Google Sans"/>
              <a:sym typeface="Google Sans"/>
            </a:endParaRPr>
          </a:p>
        </p:txBody>
      </p:sp>
      <p:sp>
        <p:nvSpPr>
          <p:cNvPr id="217" name="Google Shape;217;p37"/>
          <p:cNvSpPr/>
          <p:nvPr/>
        </p:nvSpPr>
        <p:spPr>
          <a:xfrm>
            <a:off x="3354000" y="2462552"/>
            <a:ext cx="1196400" cy="11964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latin typeface="Google Sans"/>
                <a:ea typeface="Google Sans"/>
                <a:cs typeface="Google Sans"/>
                <a:sym typeface="Google Sans"/>
              </a:rPr>
              <a:t>Number of sick days</a:t>
            </a:r>
            <a:endParaRPr b="1" sz="1300">
              <a:latin typeface="Google Sans"/>
              <a:ea typeface="Google Sans"/>
              <a:cs typeface="Google Sans"/>
              <a:sym typeface="Google Sans"/>
            </a:endParaRPr>
          </a:p>
        </p:txBody>
      </p:sp>
      <p:sp>
        <p:nvSpPr>
          <p:cNvPr id="218" name="Google Shape;218;p37"/>
          <p:cNvSpPr/>
          <p:nvPr/>
        </p:nvSpPr>
        <p:spPr>
          <a:xfrm>
            <a:off x="3354000" y="3701201"/>
            <a:ext cx="1196400" cy="11964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latin typeface="Google Sans"/>
                <a:ea typeface="Google Sans"/>
                <a:cs typeface="Google Sans"/>
                <a:sym typeface="Google Sans"/>
              </a:rPr>
              <a:t>Length of employment</a:t>
            </a:r>
            <a:endParaRPr b="1" sz="1300">
              <a:latin typeface="Google Sans"/>
              <a:ea typeface="Google Sans"/>
              <a:cs typeface="Google Sans"/>
              <a:sym typeface="Google Sans"/>
            </a:endParaRPr>
          </a:p>
        </p:txBody>
      </p:sp>
      <p:sp>
        <p:nvSpPr>
          <p:cNvPr id="219" name="Google Shape;219;p37"/>
          <p:cNvSpPr/>
          <p:nvPr/>
        </p:nvSpPr>
        <p:spPr>
          <a:xfrm>
            <a:off x="4593600" y="3701202"/>
            <a:ext cx="1196400" cy="11964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latin typeface="Google Sans"/>
                <a:ea typeface="Google Sans"/>
                <a:cs typeface="Google Sans"/>
                <a:sym typeface="Google Sans"/>
              </a:rPr>
              <a:t>Number of sales per quarter</a:t>
            </a:r>
            <a:endParaRPr b="1" sz="1300">
              <a:latin typeface="Google Sans"/>
              <a:ea typeface="Google Sans"/>
              <a:cs typeface="Google Sans"/>
              <a:sym typeface="Google Sans"/>
            </a:endParaRPr>
          </a:p>
        </p:txBody>
      </p:sp>
      <p:sp>
        <p:nvSpPr>
          <p:cNvPr id="220" name="Google Shape;220;p37"/>
          <p:cNvSpPr/>
          <p:nvPr/>
        </p:nvSpPr>
        <p:spPr>
          <a:xfrm>
            <a:off x="4593600" y="2462552"/>
            <a:ext cx="1196400" cy="11964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latin typeface="Google Sans"/>
                <a:ea typeface="Google Sans"/>
                <a:cs typeface="Google Sans"/>
                <a:sym typeface="Google Sans"/>
              </a:rPr>
              <a:t>Number of times late to work</a:t>
            </a:r>
            <a:endParaRPr b="1" sz="1300">
              <a:latin typeface="Google Sans"/>
              <a:ea typeface="Google Sans"/>
              <a:cs typeface="Google Sans"/>
              <a:sym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8"/>
          <p:cNvSpPr txBox="1"/>
          <p:nvPr/>
        </p:nvSpPr>
        <p:spPr>
          <a:xfrm>
            <a:off x="498600" y="1167775"/>
            <a:ext cx="8082600" cy="1155000"/>
          </a:xfrm>
          <a:prstGeom prst="rect">
            <a:avLst/>
          </a:prstGeom>
          <a:noFill/>
          <a:ln>
            <a:noFill/>
          </a:ln>
        </p:spPr>
        <p:txBody>
          <a:bodyPr anchorCtr="0" anchor="t" bIns="91425" lIns="91425" spcFirstLastPara="1" rIns="91425" wrap="square" tIns="91425">
            <a:noAutofit/>
          </a:bodyPr>
          <a:lstStyle/>
          <a:p>
            <a:pPr indent="-349250" lvl="0" marL="457200" rtl="0" algn="l">
              <a:lnSpc>
                <a:spcPct val="100000"/>
              </a:lnSpc>
              <a:spcBef>
                <a:spcPts val="0"/>
              </a:spcBef>
              <a:spcAft>
                <a:spcPts val="0"/>
              </a:spcAft>
              <a:buClr>
                <a:schemeClr val="dk1"/>
              </a:buClr>
              <a:buSzPts val="1900"/>
              <a:buFont typeface="Google Sans"/>
              <a:buChar char="●"/>
            </a:pPr>
            <a:r>
              <a:rPr b="1" lang="en" sz="1900">
                <a:solidFill>
                  <a:schemeClr val="dk1"/>
                </a:solidFill>
                <a:latin typeface="Google Sans"/>
                <a:ea typeface="Google Sans"/>
                <a:cs typeface="Google Sans"/>
                <a:sym typeface="Google Sans"/>
              </a:rPr>
              <a:t>How</a:t>
            </a:r>
            <a:r>
              <a:rPr lang="en" sz="1900">
                <a:solidFill>
                  <a:schemeClr val="dk1"/>
                </a:solidFill>
                <a:latin typeface="Google Sans"/>
                <a:ea typeface="Google Sans"/>
                <a:cs typeface="Google Sans"/>
                <a:sym typeface="Google Sans"/>
              </a:rPr>
              <a:t> should you define a </a:t>
            </a:r>
            <a:r>
              <a:rPr b="1" i="1" lang="en" sz="1900">
                <a:solidFill>
                  <a:schemeClr val="dk1"/>
                </a:solidFill>
                <a:latin typeface="Google Sans"/>
                <a:ea typeface="Google Sans"/>
                <a:cs typeface="Google Sans"/>
                <a:sym typeface="Google Sans"/>
              </a:rPr>
              <a:t>“good”</a:t>
            </a:r>
            <a:r>
              <a:rPr lang="en" sz="1900">
                <a:solidFill>
                  <a:schemeClr val="dk1"/>
                </a:solidFill>
                <a:latin typeface="Google Sans"/>
                <a:ea typeface="Google Sans"/>
                <a:cs typeface="Google Sans"/>
                <a:sym typeface="Google Sans"/>
              </a:rPr>
              <a:t> employee for a hiring algorithm?</a:t>
            </a:r>
            <a:endParaRPr sz="1900">
              <a:solidFill>
                <a:schemeClr val="dk1"/>
              </a:solidFill>
              <a:latin typeface="Google Sans"/>
              <a:ea typeface="Google Sans"/>
              <a:cs typeface="Google Sans"/>
              <a:sym typeface="Google Sans"/>
            </a:endParaRPr>
          </a:p>
          <a:p>
            <a:pPr indent="-349250" lvl="0" marL="457200" rtl="0" algn="l">
              <a:lnSpc>
                <a:spcPct val="100000"/>
              </a:lnSpc>
              <a:spcBef>
                <a:spcPts val="1000"/>
              </a:spcBef>
              <a:spcAft>
                <a:spcPts val="0"/>
              </a:spcAft>
              <a:buClr>
                <a:schemeClr val="dk1"/>
              </a:buClr>
              <a:buSzPts val="1900"/>
              <a:buFont typeface="Google Sans"/>
              <a:buChar char="●"/>
            </a:pPr>
            <a:r>
              <a:rPr b="1" lang="en" sz="1900">
                <a:solidFill>
                  <a:schemeClr val="dk1"/>
                </a:solidFill>
                <a:latin typeface="Google Sans"/>
                <a:ea typeface="Google Sans"/>
                <a:cs typeface="Google Sans"/>
                <a:sym typeface="Google Sans"/>
              </a:rPr>
              <a:t>Subjective</a:t>
            </a:r>
            <a:r>
              <a:rPr lang="en" sz="1900">
                <a:solidFill>
                  <a:schemeClr val="dk1"/>
                </a:solidFill>
                <a:latin typeface="Google Sans"/>
                <a:ea typeface="Google Sans"/>
                <a:cs typeface="Google Sans"/>
                <a:sym typeface="Google Sans"/>
              </a:rPr>
              <a:t> process: </a:t>
            </a:r>
            <a:r>
              <a:rPr b="1" i="1" lang="en" sz="1900">
                <a:solidFill>
                  <a:schemeClr val="dk1"/>
                </a:solidFill>
                <a:latin typeface="Google Sans"/>
                <a:ea typeface="Google Sans"/>
                <a:cs typeface="Google Sans"/>
                <a:sym typeface="Google Sans"/>
              </a:rPr>
              <a:t>“good”</a:t>
            </a:r>
            <a:r>
              <a:rPr lang="en" sz="1900">
                <a:solidFill>
                  <a:schemeClr val="dk1"/>
                </a:solidFill>
                <a:latin typeface="Google Sans"/>
                <a:ea typeface="Google Sans"/>
                <a:cs typeface="Google Sans"/>
                <a:sym typeface="Google Sans"/>
              </a:rPr>
              <a:t>  must be defined in ways that correspond to </a:t>
            </a:r>
            <a:r>
              <a:rPr b="1" lang="en" sz="1900">
                <a:solidFill>
                  <a:schemeClr val="accent4"/>
                </a:solidFill>
                <a:latin typeface="Google Sans"/>
                <a:ea typeface="Google Sans"/>
                <a:cs typeface="Google Sans"/>
                <a:sym typeface="Google Sans"/>
              </a:rPr>
              <a:t>measurable</a:t>
            </a:r>
            <a:r>
              <a:rPr lang="en" sz="1900">
                <a:solidFill>
                  <a:schemeClr val="dk1"/>
                </a:solidFill>
                <a:latin typeface="Google Sans"/>
                <a:ea typeface="Google Sans"/>
                <a:cs typeface="Google Sans"/>
                <a:sym typeface="Google Sans"/>
              </a:rPr>
              <a:t> outcomes</a:t>
            </a:r>
            <a:endParaRPr sz="19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900">
              <a:solidFill>
                <a:schemeClr val="dk1"/>
              </a:solidFill>
              <a:latin typeface="Google Sans"/>
              <a:ea typeface="Google Sans"/>
              <a:cs typeface="Google Sans"/>
              <a:sym typeface="Google Sans"/>
            </a:endParaRPr>
          </a:p>
          <a:p>
            <a:pPr indent="0" lvl="0" marL="914400" rtl="0" algn="l">
              <a:spcBef>
                <a:spcPts val="0"/>
              </a:spcBef>
              <a:spcAft>
                <a:spcPts val="0"/>
              </a:spcAft>
              <a:buNone/>
            </a:pPr>
            <a:r>
              <a:t/>
            </a:r>
            <a:endParaRPr sz="19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500">
              <a:solidFill>
                <a:schemeClr val="dk1"/>
              </a:solidFill>
              <a:latin typeface="Google Sans"/>
              <a:ea typeface="Google Sans"/>
              <a:cs typeface="Google Sans"/>
              <a:sym typeface="Google Sans"/>
            </a:endParaRPr>
          </a:p>
          <a:p>
            <a:pPr indent="0" lvl="0" marL="457200" rtl="0" algn="l">
              <a:spcBef>
                <a:spcPts val="0"/>
              </a:spcBef>
              <a:spcAft>
                <a:spcPts val="0"/>
              </a:spcAft>
              <a:buNone/>
            </a:pPr>
            <a:r>
              <a:t/>
            </a:r>
            <a:endParaRPr sz="1500">
              <a:solidFill>
                <a:schemeClr val="dk1"/>
              </a:solidFill>
              <a:latin typeface="Google Sans"/>
              <a:ea typeface="Google Sans"/>
              <a:cs typeface="Google Sans"/>
              <a:sym typeface="Google Sans"/>
            </a:endParaRPr>
          </a:p>
        </p:txBody>
      </p:sp>
      <p:sp>
        <p:nvSpPr>
          <p:cNvPr id="226" name="Google Shape;226;p38"/>
          <p:cNvSpPr txBox="1"/>
          <p:nvPr/>
        </p:nvSpPr>
        <p:spPr>
          <a:xfrm>
            <a:off x="2155900" y="2542350"/>
            <a:ext cx="1002900" cy="103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chemeClr val="accent2"/>
                </a:solidFill>
                <a:latin typeface="Google Sans"/>
                <a:ea typeface="Google Sans"/>
                <a:cs typeface="Google Sans"/>
                <a:sym typeface="Google Sans"/>
              </a:rPr>
              <a:t>?</a:t>
            </a:r>
            <a:endParaRPr sz="6000">
              <a:solidFill>
                <a:schemeClr val="accent2"/>
              </a:solidFill>
              <a:latin typeface="Google Sans"/>
              <a:ea typeface="Google Sans"/>
              <a:cs typeface="Google Sans"/>
              <a:sym typeface="Google Sans"/>
            </a:endParaRPr>
          </a:p>
        </p:txBody>
      </p:sp>
      <p:sp>
        <p:nvSpPr>
          <p:cNvPr id="227" name="Google Shape;227;p38"/>
          <p:cNvSpPr/>
          <p:nvPr/>
        </p:nvSpPr>
        <p:spPr>
          <a:xfrm>
            <a:off x="3354000" y="2462552"/>
            <a:ext cx="1196400" cy="119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2"/>
                </a:solidFill>
                <a:latin typeface="Google Sans"/>
                <a:ea typeface="Google Sans"/>
                <a:cs typeface="Google Sans"/>
                <a:sym typeface="Google Sans"/>
              </a:rPr>
              <a:t>Number of sick days</a:t>
            </a:r>
            <a:endParaRPr b="1" sz="1300">
              <a:solidFill>
                <a:schemeClr val="lt2"/>
              </a:solidFill>
              <a:latin typeface="Google Sans"/>
              <a:ea typeface="Google Sans"/>
              <a:cs typeface="Google Sans"/>
              <a:sym typeface="Google Sans"/>
            </a:endParaRPr>
          </a:p>
        </p:txBody>
      </p:sp>
      <p:sp>
        <p:nvSpPr>
          <p:cNvPr id="228" name="Google Shape;228;p38"/>
          <p:cNvSpPr/>
          <p:nvPr/>
        </p:nvSpPr>
        <p:spPr>
          <a:xfrm>
            <a:off x="3354000" y="3701201"/>
            <a:ext cx="1196400" cy="11964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latin typeface="Google Sans"/>
                <a:ea typeface="Google Sans"/>
                <a:cs typeface="Google Sans"/>
                <a:sym typeface="Google Sans"/>
              </a:rPr>
              <a:t>Length of employment</a:t>
            </a:r>
            <a:endParaRPr b="1" sz="1300">
              <a:latin typeface="Google Sans"/>
              <a:ea typeface="Google Sans"/>
              <a:cs typeface="Google Sans"/>
              <a:sym typeface="Google Sans"/>
            </a:endParaRPr>
          </a:p>
        </p:txBody>
      </p:sp>
      <p:sp>
        <p:nvSpPr>
          <p:cNvPr id="229" name="Google Shape;229;p38"/>
          <p:cNvSpPr/>
          <p:nvPr/>
        </p:nvSpPr>
        <p:spPr>
          <a:xfrm>
            <a:off x="4593600" y="3701202"/>
            <a:ext cx="1196400" cy="11964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latin typeface="Google Sans"/>
                <a:ea typeface="Google Sans"/>
                <a:cs typeface="Google Sans"/>
                <a:sym typeface="Google Sans"/>
              </a:rPr>
              <a:t>Number of sales per quarter</a:t>
            </a:r>
            <a:endParaRPr b="1" sz="1300">
              <a:latin typeface="Google Sans"/>
              <a:ea typeface="Google Sans"/>
              <a:cs typeface="Google Sans"/>
              <a:sym typeface="Google Sans"/>
            </a:endParaRPr>
          </a:p>
        </p:txBody>
      </p:sp>
      <p:sp>
        <p:nvSpPr>
          <p:cNvPr id="230" name="Google Shape;230;p38"/>
          <p:cNvSpPr/>
          <p:nvPr/>
        </p:nvSpPr>
        <p:spPr>
          <a:xfrm>
            <a:off x="4593600" y="2462552"/>
            <a:ext cx="1196400" cy="119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lt2"/>
                </a:solidFill>
                <a:latin typeface="Google Sans"/>
                <a:ea typeface="Google Sans"/>
                <a:cs typeface="Google Sans"/>
                <a:sym typeface="Google Sans"/>
              </a:rPr>
              <a:t>Number of times late to work</a:t>
            </a:r>
            <a:endParaRPr b="1" sz="1300">
              <a:solidFill>
                <a:schemeClr val="lt2"/>
              </a:solidFill>
              <a:latin typeface="Google Sans"/>
              <a:ea typeface="Google Sans"/>
              <a:cs typeface="Google Sans"/>
              <a:sym typeface="Google Sans"/>
            </a:endParaRPr>
          </a:p>
        </p:txBody>
      </p:sp>
      <p:sp>
        <p:nvSpPr>
          <p:cNvPr id="231" name="Google Shape;231;p38"/>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solidFill>
                  <a:schemeClr val="dk1"/>
                </a:solidFill>
              </a:rPr>
              <a:t> Defining the </a:t>
            </a:r>
            <a:r>
              <a:rPr b="1" lang="en">
                <a:solidFill>
                  <a:schemeClr val="dk1"/>
                </a:solidFill>
              </a:rPr>
              <a:t>Target Variable</a:t>
            </a:r>
            <a:endParaRPr b="1">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9"/>
          <p:cNvSpPr txBox="1"/>
          <p:nvPr>
            <p:ph idx="1" type="body"/>
          </p:nvPr>
        </p:nvSpPr>
        <p:spPr>
          <a:xfrm>
            <a:off x="344500" y="1345025"/>
            <a:ext cx="5527500" cy="254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Google Sans"/>
                <a:ea typeface="Google Sans"/>
                <a:cs typeface="Google Sans"/>
                <a:sym typeface="Google Sans"/>
              </a:rPr>
              <a:t>Using </a:t>
            </a:r>
            <a:r>
              <a:rPr b="1" lang="en" sz="2000">
                <a:solidFill>
                  <a:schemeClr val="dk1"/>
                </a:solidFill>
                <a:latin typeface="Google Sans"/>
                <a:ea typeface="Google Sans"/>
                <a:cs typeface="Google Sans"/>
                <a:sym typeface="Google Sans"/>
              </a:rPr>
              <a:t>b</a:t>
            </a:r>
            <a:r>
              <a:rPr b="1" lang="en" sz="2000">
                <a:solidFill>
                  <a:schemeClr val="dk1"/>
                </a:solidFill>
                <a:latin typeface="Google Sans"/>
                <a:ea typeface="Google Sans"/>
                <a:cs typeface="Google Sans"/>
                <a:sym typeface="Google Sans"/>
              </a:rPr>
              <a:t>iometric</a:t>
            </a:r>
            <a:r>
              <a:rPr lang="en" sz="2000">
                <a:solidFill>
                  <a:schemeClr val="dk1"/>
                </a:solidFill>
                <a:latin typeface="Google Sans"/>
                <a:ea typeface="Google Sans"/>
                <a:cs typeface="Google Sans"/>
                <a:sym typeface="Google Sans"/>
              </a:rPr>
              <a:t> sensors for a health wearable device, how should you define </a:t>
            </a:r>
            <a:r>
              <a:rPr b="1" i="1" lang="en" sz="2000">
                <a:solidFill>
                  <a:schemeClr val="dk1"/>
                </a:solidFill>
                <a:latin typeface="Google Sans"/>
                <a:ea typeface="Google Sans"/>
                <a:cs typeface="Google Sans"/>
                <a:sym typeface="Google Sans"/>
              </a:rPr>
              <a:t>“healthy”</a:t>
            </a:r>
            <a:r>
              <a:rPr lang="en" sz="2000">
                <a:solidFill>
                  <a:schemeClr val="dk1"/>
                </a:solidFill>
                <a:latin typeface="Google Sans"/>
                <a:ea typeface="Google Sans"/>
                <a:cs typeface="Google Sans"/>
                <a:sym typeface="Google Sans"/>
              </a:rPr>
              <a:t>?</a:t>
            </a:r>
            <a:endParaRPr sz="20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500">
              <a:solidFill>
                <a:schemeClr val="dk1"/>
              </a:solidFill>
              <a:latin typeface="Google Sans"/>
              <a:ea typeface="Google Sans"/>
              <a:cs typeface="Google Sans"/>
              <a:sym typeface="Google Sans"/>
            </a:endParaRPr>
          </a:p>
          <a:p>
            <a:pPr indent="-355600" lvl="0" marL="914400" rtl="0" algn="l">
              <a:spcBef>
                <a:spcPts val="0"/>
              </a:spcBef>
              <a:spcAft>
                <a:spcPts val="0"/>
              </a:spcAft>
              <a:buClr>
                <a:schemeClr val="accent4"/>
              </a:buClr>
              <a:buSzPts val="2000"/>
              <a:buFont typeface="Google Sans"/>
              <a:buChar char="●"/>
            </a:pPr>
            <a:r>
              <a:rPr b="1" lang="en" sz="2000">
                <a:solidFill>
                  <a:schemeClr val="accent4"/>
                </a:solidFill>
                <a:latin typeface="Google Sans"/>
                <a:ea typeface="Google Sans"/>
                <a:cs typeface="Google Sans"/>
                <a:sym typeface="Google Sans"/>
              </a:rPr>
              <a:t>Heart rate</a:t>
            </a:r>
            <a:endParaRPr b="1" sz="2000">
              <a:solidFill>
                <a:schemeClr val="accent4"/>
              </a:solidFill>
              <a:latin typeface="Google Sans"/>
              <a:ea typeface="Google Sans"/>
              <a:cs typeface="Google Sans"/>
              <a:sym typeface="Google Sans"/>
            </a:endParaRPr>
          </a:p>
          <a:p>
            <a:pPr indent="-355600" lvl="0" marL="914400" rtl="0" algn="l">
              <a:spcBef>
                <a:spcPts val="0"/>
              </a:spcBef>
              <a:spcAft>
                <a:spcPts val="0"/>
              </a:spcAft>
              <a:buClr>
                <a:schemeClr val="accent4"/>
              </a:buClr>
              <a:buSzPts val="2000"/>
              <a:buFont typeface="Google Sans"/>
              <a:buChar char="●"/>
            </a:pPr>
            <a:r>
              <a:rPr b="1" lang="en" sz="2000">
                <a:solidFill>
                  <a:schemeClr val="accent4"/>
                </a:solidFill>
                <a:latin typeface="Google Sans"/>
                <a:ea typeface="Google Sans"/>
                <a:cs typeface="Google Sans"/>
                <a:sym typeface="Google Sans"/>
              </a:rPr>
              <a:t>Blood pressure</a:t>
            </a:r>
            <a:endParaRPr b="1" sz="2000">
              <a:solidFill>
                <a:schemeClr val="accent4"/>
              </a:solidFill>
              <a:latin typeface="Google Sans"/>
              <a:ea typeface="Google Sans"/>
              <a:cs typeface="Google Sans"/>
              <a:sym typeface="Google Sans"/>
            </a:endParaRPr>
          </a:p>
          <a:p>
            <a:pPr indent="-355600" lvl="0" marL="914400" rtl="0" algn="l">
              <a:spcBef>
                <a:spcPts val="0"/>
              </a:spcBef>
              <a:spcAft>
                <a:spcPts val="0"/>
              </a:spcAft>
              <a:buClr>
                <a:schemeClr val="accent4"/>
              </a:buClr>
              <a:buSzPts val="2000"/>
              <a:buFont typeface="Google Sans"/>
              <a:buChar char="●"/>
            </a:pPr>
            <a:r>
              <a:rPr b="1" lang="en" sz="2000">
                <a:solidFill>
                  <a:schemeClr val="accent4"/>
                </a:solidFill>
                <a:latin typeface="Google Sans"/>
                <a:ea typeface="Google Sans"/>
                <a:cs typeface="Google Sans"/>
                <a:sym typeface="Google Sans"/>
              </a:rPr>
              <a:t>Number of steps</a:t>
            </a:r>
            <a:endParaRPr b="1" sz="2000">
              <a:solidFill>
                <a:schemeClr val="accent4"/>
              </a:solidFill>
              <a:latin typeface="Google Sans"/>
              <a:ea typeface="Google Sans"/>
              <a:cs typeface="Google Sans"/>
              <a:sym typeface="Google Sans"/>
            </a:endParaRPr>
          </a:p>
          <a:p>
            <a:pPr indent="0" lvl="0" marL="0" rtl="0" algn="l">
              <a:spcBef>
                <a:spcPts val="0"/>
              </a:spcBef>
              <a:spcAft>
                <a:spcPts val="0"/>
              </a:spcAft>
              <a:buNone/>
            </a:pPr>
            <a:r>
              <a:t/>
            </a:r>
            <a:endParaRPr sz="20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2000">
              <a:solidFill>
                <a:schemeClr val="dk1"/>
              </a:solidFill>
              <a:latin typeface="Google Sans"/>
              <a:ea typeface="Google Sans"/>
              <a:cs typeface="Google Sans"/>
              <a:sym typeface="Google Sans"/>
            </a:endParaRPr>
          </a:p>
        </p:txBody>
      </p:sp>
      <p:pic>
        <p:nvPicPr>
          <p:cNvPr id="237" name="Google Shape;237;p39"/>
          <p:cNvPicPr preferRelativeResize="0"/>
          <p:nvPr/>
        </p:nvPicPr>
        <p:blipFill>
          <a:blip r:embed="rId3">
            <a:alphaModFix/>
          </a:blip>
          <a:stretch>
            <a:fillRect/>
          </a:stretch>
        </p:blipFill>
        <p:spPr>
          <a:xfrm>
            <a:off x="6576124" y="1420112"/>
            <a:ext cx="1335225" cy="2392925"/>
          </a:xfrm>
          <a:prstGeom prst="rect">
            <a:avLst/>
          </a:prstGeom>
          <a:noFill/>
          <a:ln>
            <a:noFill/>
          </a:ln>
        </p:spPr>
      </p:pic>
      <p:sp>
        <p:nvSpPr>
          <p:cNvPr id="238" name="Google Shape;238;p39"/>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Bias:</a:t>
            </a:r>
            <a:r>
              <a:rPr lang="en">
                <a:solidFill>
                  <a:schemeClr val="dk1"/>
                </a:solidFill>
              </a:rPr>
              <a:t> Defining the </a:t>
            </a:r>
            <a:r>
              <a:rPr b="1" lang="en">
                <a:solidFill>
                  <a:schemeClr val="dk1"/>
                </a:solidFill>
              </a:rPr>
              <a:t>Target Variable</a:t>
            </a:r>
            <a:endParaRPr b="1">
              <a:solidFill>
                <a:schemeClr val="dk1"/>
              </a:solidFill>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inyMLx">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